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43"/>
  </p:notesMasterIdLst>
  <p:handoutMasterIdLst>
    <p:handoutMasterId r:id="rId44"/>
  </p:handoutMasterIdLst>
  <p:sldIdLst>
    <p:sldId id="302" r:id="rId2"/>
    <p:sldId id="258" r:id="rId3"/>
    <p:sldId id="399" r:id="rId4"/>
    <p:sldId id="400" r:id="rId5"/>
    <p:sldId id="401" r:id="rId6"/>
    <p:sldId id="402" r:id="rId7"/>
    <p:sldId id="432" r:id="rId8"/>
    <p:sldId id="433" r:id="rId9"/>
    <p:sldId id="434" r:id="rId10"/>
    <p:sldId id="435" r:id="rId11"/>
    <p:sldId id="436" r:id="rId12"/>
    <p:sldId id="437" r:id="rId13"/>
    <p:sldId id="444" r:id="rId14"/>
    <p:sldId id="438" r:id="rId15"/>
    <p:sldId id="439" r:id="rId16"/>
    <p:sldId id="440" r:id="rId17"/>
    <p:sldId id="441" r:id="rId18"/>
    <p:sldId id="442" r:id="rId19"/>
    <p:sldId id="443" r:id="rId20"/>
    <p:sldId id="445" r:id="rId21"/>
    <p:sldId id="451" r:id="rId22"/>
    <p:sldId id="446" r:id="rId23"/>
    <p:sldId id="447" r:id="rId24"/>
    <p:sldId id="452" r:id="rId25"/>
    <p:sldId id="453" r:id="rId26"/>
    <p:sldId id="454" r:id="rId27"/>
    <p:sldId id="455" r:id="rId28"/>
    <p:sldId id="448" r:id="rId29"/>
    <p:sldId id="456" r:id="rId30"/>
    <p:sldId id="449" r:id="rId31"/>
    <p:sldId id="450" r:id="rId32"/>
    <p:sldId id="457" r:id="rId33"/>
    <p:sldId id="458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330" r:id="rId42"/>
  </p:sldIdLst>
  <p:sldSz cx="9144000" cy="6858000" type="screen4x3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C58371"/>
    <a:srgbClr val="EBFC10"/>
    <a:srgbClr val="FF3300"/>
    <a:srgbClr val="87A846"/>
    <a:srgbClr val="556A2C"/>
    <a:srgbClr val="CC33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33" autoAdjust="0"/>
    <p:restoredTop sz="99857" autoAdjust="0"/>
  </p:normalViewPr>
  <p:slideViewPr>
    <p:cSldViewPr showGuides="1">
      <p:cViewPr varScale="1">
        <p:scale>
          <a:sx n="114" d="100"/>
          <a:sy n="114" d="100"/>
        </p:scale>
        <p:origin x="-1812" y="-108"/>
      </p:cViewPr>
      <p:guideLst>
        <p:guide orient="horz" pos="2832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-2160" y="-9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98109424-9B36-46C3-9AD7-E60826B288A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94354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260CB9FF-4B03-4985-8A51-8986B211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12855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7" descr="배경1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16"/>
          <p:cNvSpPr>
            <a:spLocks noChangeShapeType="1"/>
          </p:cNvSpPr>
          <p:nvPr userDrawn="1"/>
        </p:nvSpPr>
        <p:spPr bwMode="gray">
          <a:xfrm>
            <a:off x="0" y="1412875"/>
            <a:ext cx="9144000" cy="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417"/>
          <p:cNvSpPr>
            <a:spLocks noChangeShapeType="1"/>
          </p:cNvSpPr>
          <p:nvPr userDrawn="1"/>
        </p:nvSpPr>
        <p:spPr bwMode="gray">
          <a:xfrm flipH="1">
            <a:off x="3625850" y="1381125"/>
            <a:ext cx="20638" cy="4203700"/>
          </a:xfrm>
          <a:prstGeom prst="line">
            <a:avLst/>
          </a:prstGeom>
          <a:noFill/>
          <a:ln w="28575" cap="rnd">
            <a:solidFill>
              <a:srgbClr val="FFFFFF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Rectangle 440"/>
          <p:cNvSpPr>
            <a:spLocks noChangeArrowheads="1"/>
          </p:cNvSpPr>
          <p:nvPr userDrawn="1"/>
        </p:nvSpPr>
        <p:spPr bwMode="invGray">
          <a:xfrm>
            <a:off x="0" y="4267200"/>
            <a:ext cx="9144000" cy="1103313"/>
          </a:xfrm>
          <a:prstGeom prst="rect">
            <a:avLst/>
          </a:prstGeom>
          <a:gradFill flip="none" rotWithShape="1">
            <a:gsLst>
              <a:gs pos="0">
                <a:srgbClr val="D8EFCD">
                  <a:lumMod val="75000"/>
                  <a:tint val="66000"/>
                  <a:satMod val="160000"/>
                  <a:shade val="30000"/>
                  <a:satMod val="115000"/>
                </a:srgbClr>
              </a:gs>
              <a:gs pos="50000">
                <a:srgbClr val="D8EFCD">
                  <a:lumMod val="75000"/>
                  <a:tint val="66000"/>
                  <a:satMod val="160000"/>
                  <a:shade val="67500"/>
                  <a:satMod val="115000"/>
                </a:srgbClr>
              </a:gs>
              <a:gs pos="100000">
                <a:srgbClr val="D8EFCD">
                  <a:lumMod val="75000"/>
                  <a:tint val="66000"/>
                  <a:satMod val="160000"/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9" name="AutoShape 435"/>
          <p:cNvSpPr>
            <a:spLocks noChangeArrowheads="1"/>
          </p:cNvSpPr>
          <p:nvPr userDrawn="1"/>
        </p:nvSpPr>
        <p:spPr bwMode="ltGray">
          <a:xfrm>
            <a:off x="1473200" y="5100638"/>
            <a:ext cx="6861175" cy="533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41275" algn="ctr">
            <a:solidFill>
              <a:srgbClr val="2D541B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endParaRPr lang="ko-KR" altLang="en-US" sz="3000">
              <a:solidFill>
                <a:srgbClr val="005E5C"/>
              </a:solidFill>
            </a:endParaRPr>
          </a:p>
        </p:txBody>
      </p:sp>
      <p:pic>
        <p:nvPicPr>
          <p:cNvPr id="10" name="Picture 32" descr="hanbitmedia logo_RGB_7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6286500"/>
            <a:ext cx="17272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4" descr="11.bmp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8575"/>
            <a:ext cx="91249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그림 15" descr="22.bmp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653088"/>
            <a:ext cx="91249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285984" y="4329118"/>
            <a:ext cx="5929354" cy="785819"/>
          </a:xfrm>
        </p:spPr>
        <p:txBody>
          <a:bodyPr/>
          <a:lstStyle>
            <a:lvl1pPr>
              <a:defRPr sz="3200">
                <a:solidFill>
                  <a:srgbClr val="203D13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10"/>
          </p:nvPr>
        </p:nvSpPr>
        <p:spPr>
          <a:xfrm>
            <a:off x="1519217" y="5133987"/>
            <a:ext cx="6715171" cy="50006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FontTx/>
              <a:buNone/>
              <a:defRPr sz="1800" b="0">
                <a:solidFill>
                  <a:srgbClr val="989A5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971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5643563"/>
          </a:xfrm>
        </p:spPr>
        <p:txBody>
          <a:bodyPr/>
          <a:lstStyle>
            <a:lvl1pPr marL="342900" indent="-342900">
              <a:buClrTx/>
              <a:buFont typeface="Wingdings" pitchFamily="2" charset="2"/>
              <a:buChar char="v"/>
              <a:defRPr lang="ko-KR" altLang="en-US" sz="2400" kern="1200" baseline="0" dirty="0" smtClean="0">
                <a:solidFill>
                  <a:srgbClr val="0066CC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1pPr>
            <a:lvl2pPr marL="534988" indent="-265113">
              <a:buClr>
                <a:srgbClr val="FF0000"/>
              </a:buClr>
              <a:buFont typeface="Wingdings" pitchFamily="2" charset="2"/>
              <a:buChar char="§"/>
              <a:defRPr lang="ko-KR" altLang="en-US" sz="21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2pPr>
            <a:lvl3pPr marL="717550" indent="-177800">
              <a:buClr>
                <a:schemeClr val="accent3"/>
              </a:buClr>
              <a:buFont typeface="Arial" pitchFamily="34" charset="0"/>
              <a:buChar char="•"/>
              <a:defRPr lang="en-US" altLang="ko-KR" sz="1800" kern="1200" baseline="0" dirty="0" smtClean="0">
                <a:solidFill>
                  <a:schemeClr val="tx1"/>
                </a:solidFill>
                <a:latin typeface="Times New Roman" pitchFamily="18" charset="0"/>
                <a:ea typeface="맑은 고딕" pitchFamily="50" charset="-127"/>
                <a:cs typeface="+mn-cs"/>
              </a:defRPr>
            </a:lvl3pPr>
            <a:lvl4pPr marL="714375" indent="-174625">
              <a:defRPr lang="en-US" altLang="ko-KR" sz="1800" kern="1200" baseline="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982663" indent="-180975">
              <a:buFont typeface="Wingdings" pitchFamily="2" charset="2"/>
              <a:buChar char="§"/>
              <a:defRPr sz="1500" baseline="0">
                <a:latin typeface="Times New Roman" pitchFamily="18" charset="0"/>
                <a:ea typeface="맑은 고딕" pitchFamily="50" charset="-127"/>
              </a:defRPr>
            </a:lvl5pPr>
            <a:lvl6pPr>
              <a:buNone/>
              <a:defRPr/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 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셋 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넷 째 수준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8363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93760" y="1285860"/>
            <a:ext cx="8358246" cy="5143536"/>
          </a:xfrm>
          <a:prstGeom prst="roundRect">
            <a:avLst>
              <a:gd name="adj" fmla="val 3782"/>
            </a:avLst>
          </a:prstGeom>
          <a:solidFill>
            <a:srgbClr val="E0FFC1"/>
          </a:solidFill>
          <a:ln w="19050">
            <a:solidFill>
              <a:srgbClr val="387000"/>
            </a:solidFill>
          </a:ln>
        </p:spPr>
        <p:txBody>
          <a:bodyPr>
            <a:normAutofit/>
          </a:bodyPr>
          <a:lstStyle>
            <a:lvl1pPr marL="361950" indent="-276225">
              <a:spcBef>
                <a:spcPts val="3000"/>
              </a:spcBef>
              <a:spcAft>
                <a:spcPts val="0"/>
              </a:spcAft>
              <a:buClr>
                <a:schemeClr val="accent5">
                  <a:lumMod val="50000"/>
                </a:schemeClr>
              </a:buClr>
              <a:buFont typeface="Wingdings" pitchFamily="2" charset="2"/>
              <a:buChar char="u"/>
              <a:defRPr sz="2800" b="0" baseline="0">
                <a:solidFill>
                  <a:srgbClr val="465723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090613" y="60325"/>
            <a:ext cx="7072312" cy="439738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 descr="배경2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23825"/>
            <a:ext cx="9161463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3"/>
          <p:cNvSpPr>
            <a:spLocks noChangeArrowheads="1"/>
          </p:cNvSpPr>
          <p:nvPr userDrawn="1"/>
        </p:nvSpPr>
        <p:spPr bwMode="gray">
          <a:xfrm>
            <a:off x="0" y="6734175"/>
            <a:ext cx="9144000" cy="125413"/>
          </a:xfrm>
          <a:prstGeom prst="rect">
            <a:avLst/>
          </a:prstGeom>
          <a:solidFill>
            <a:srgbClr val="C0C2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 sz="3000">
              <a:solidFill>
                <a:srgbClr val="005E5C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028" name="제목 개체 틀 1"/>
          <p:cNvSpPr>
            <a:spLocks noGrp="1"/>
          </p:cNvSpPr>
          <p:nvPr>
            <p:ph type="title"/>
          </p:nvPr>
        </p:nvSpPr>
        <p:spPr bwMode="auto">
          <a:xfrm>
            <a:off x="1090613" y="60325"/>
            <a:ext cx="7072312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18"/>
          <p:cNvSpPr>
            <a:spLocks noChangeArrowheads="1"/>
          </p:cNvSpPr>
          <p:nvPr userDrawn="1"/>
        </p:nvSpPr>
        <p:spPr bwMode="auto">
          <a:xfrm>
            <a:off x="8072438" y="6670675"/>
            <a:ext cx="842962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AEF9C974-4D08-4A44-914C-9312496638C6}" type="slidenum">
              <a:rPr lang="ko-KR" altLang="en-US" sz="120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pPr algn="r"/>
              <a:t>‹#›</a:t>
            </a:fld>
            <a:r>
              <a:rPr lang="en-US" altLang="ko-KR" sz="1200" dirty="0" smtClean="0">
                <a:solidFill>
                  <a:srgbClr val="465723"/>
                </a:solidFill>
                <a:latin typeface="휴먼엑스포" pitchFamily="18" charset="-127"/>
                <a:ea typeface="휴먼엑스포" pitchFamily="18" charset="-127"/>
              </a:rPr>
              <a:t>/41</a:t>
            </a:r>
            <a:endParaRPr lang="en-US" altLang="ko-KR" sz="1200" dirty="0">
              <a:solidFill>
                <a:srgbClr val="465723"/>
              </a:solidFill>
              <a:latin typeface="휴먼엑스포" pitchFamily="18" charset="-127"/>
              <a:ea typeface="휴먼엑스포" pitchFamily="18" charset="-127"/>
            </a:endParaRPr>
          </a:p>
        </p:txBody>
      </p:sp>
      <p:sp>
        <p:nvSpPr>
          <p:cNvPr id="1030" name="텍스트 개체 틀 6"/>
          <p:cNvSpPr>
            <a:spLocks noGrp="1"/>
          </p:cNvSpPr>
          <p:nvPr>
            <p:ph type="body" idx="1"/>
          </p:nvPr>
        </p:nvSpPr>
        <p:spPr bwMode="auto">
          <a:xfrm>
            <a:off x="214313" y="928688"/>
            <a:ext cx="87153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첫 번째 수준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 수준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 번째 수준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네 번째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57" r:id="rId2"/>
    <p:sldLayoutId id="2147483858" r:id="rId3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200" kern="1200">
          <a:solidFill>
            <a:schemeClr val="bg1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ts val="600"/>
        </a:spcAft>
        <a:buClr>
          <a:schemeClr val="tx2"/>
        </a:buClr>
        <a:buFont typeface="Wingdings" pitchFamily="2" charset="2"/>
        <a:buChar char="v"/>
        <a:defRPr lang="en-US" altLang="ko-KR" sz="2400" b="1" kern="1200" baseline="0" dirty="0">
          <a:solidFill>
            <a:srgbClr val="0066CC"/>
          </a:solidFill>
          <a:latin typeface="Times New Roman" pitchFamily="18" charset="0"/>
          <a:ea typeface="맑은 고딕" pitchFamily="50" charset="-127"/>
          <a:cs typeface="+mn-cs"/>
        </a:defRPr>
      </a:lvl1pPr>
      <a:lvl2pPr marL="444500" indent="-174625" algn="l" rtl="0" eaLnBrk="0" fontAlgn="base" hangingPunct="0">
        <a:spcBef>
          <a:spcPct val="20000"/>
        </a:spcBef>
        <a:spcAft>
          <a:spcPts val="400"/>
        </a:spcAft>
        <a:buClr>
          <a:srgbClr val="0066CC"/>
        </a:buClr>
        <a:buFont typeface="Wingdings" pitchFamily="2" charset="2"/>
        <a:buChar char="v"/>
        <a:tabLst>
          <a:tab pos="269875" algn="l"/>
        </a:tabLst>
        <a:defRPr lang="en-US" altLang="ko-KR" sz="21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2pPr>
      <a:lvl3pPr marL="882650" indent="-342900" algn="l" rtl="0" eaLnBrk="0" fontAlgn="base" hangingPunct="0">
        <a:lnSpc>
          <a:spcPct val="110000"/>
        </a:lnSpc>
        <a:spcBef>
          <a:spcPct val="20000"/>
        </a:spcBef>
        <a:spcAft>
          <a:spcPts val="400"/>
        </a:spcAft>
        <a:buClr>
          <a:srgbClr val="FF3300"/>
        </a:buClr>
        <a:buFont typeface="Wingdings" pitchFamily="2" charset="2"/>
        <a:buChar char="§"/>
        <a:defRPr lang="en-US" altLang="ko-KR" sz="18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3pPr>
      <a:lvl4pPr marL="882650" indent="-342900" algn="l" rtl="0" eaLnBrk="0" fontAlgn="base" hangingPunct="0">
        <a:spcBef>
          <a:spcPct val="20000"/>
        </a:spcBef>
        <a:spcAft>
          <a:spcPct val="0"/>
        </a:spcAft>
        <a:buClr>
          <a:srgbClr val="9BBB59"/>
        </a:buClr>
        <a:buFont typeface="Arial" charset="0"/>
        <a:buChar char="•"/>
        <a:defRPr lang="ko-KR" altLang="en-US" sz="2000" kern="1200" dirty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11430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lang="ko-KR" altLang="en-US" sz="1500" kern="1200" baseline="0" dirty="0">
          <a:solidFill>
            <a:schemeClr val="tx1"/>
          </a:solidFill>
          <a:latin typeface="Times New Roman" pitchFamily="18" charset="0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7"/>
          <p:cNvSpPr>
            <a:spLocks noGrp="1"/>
          </p:cNvSpPr>
          <p:nvPr>
            <p:ph type="ctrTitle"/>
          </p:nvPr>
        </p:nvSpPr>
        <p:spPr>
          <a:xfrm>
            <a:off x="2286000" y="4286250"/>
            <a:ext cx="5929313" cy="785813"/>
          </a:xfrm>
        </p:spPr>
        <p:txBody>
          <a:bodyPr/>
          <a:lstStyle/>
          <a:p>
            <a:pPr eaLnBrk="1" hangingPunct="1"/>
            <a:r>
              <a:rPr lang="ko-KR" altLang="en-US" dirty="0" smtClean="0"/>
              <a:t>웹이란 무엇인가</a:t>
            </a:r>
          </a:p>
        </p:txBody>
      </p:sp>
      <p:sp>
        <p:nvSpPr>
          <p:cNvPr id="3075" name="내용 개체 틀 8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  <a:endParaRPr dirty="0" smtClean="0"/>
          </a:p>
        </p:txBody>
      </p:sp>
      <p:sp>
        <p:nvSpPr>
          <p:cNvPr id="7" name="WordArt 436"/>
          <p:cNvSpPr>
            <a:spLocks noChangeArrowheads="1" noChangeShapeType="1" noTextEdit="1"/>
          </p:cNvSpPr>
          <p:nvPr/>
        </p:nvSpPr>
        <p:spPr bwMode="auto">
          <a:xfrm>
            <a:off x="1715574" y="3914710"/>
            <a:ext cx="533400" cy="108000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>
              <a:defRPr/>
            </a:pPr>
            <a:r>
              <a:rPr lang="en-US" altLang="ko-KR" sz="4800" b="1" i="1" kern="10" spc="150" dirty="0">
                <a:ln w="11430">
                  <a:solidFill>
                    <a:srgbClr val="4BACC6">
                      <a:lumMod val="25000"/>
                    </a:srgbClr>
                  </a:solidFill>
                </a:ln>
                <a:solidFill>
                  <a:srgbClr val="172E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lang="ko-KR" altLang="en-US" sz="4800" b="1" i="1" kern="10" spc="150" dirty="0">
              <a:ln w="11430">
                <a:solidFill>
                  <a:srgbClr val="4BACC6">
                    <a:lumMod val="25000"/>
                  </a:srgbClr>
                </a:solidFill>
              </a:ln>
              <a:solidFill>
                <a:srgbClr val="172E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348202"/>
          </a:xfrm>
        </p:spPr>
        <p:txBody>
          <a:bodyPr/>
          <a:lstStyle/>
          <a:p>
            <a:r>
              <a:rPr lang="ko-KR" altLang="en-US" dirty="0"/>
              <a:t>웹은 정보 전달 매체다</a:t>
            </a:r>
            <a:endParaRPr lang="en-US" altLang="ko-KR" dirty="0"/>
          </a:p>
          <a:p>
            <a:pPr lvl="1"/>
            <a:r>
              <a:rPr lang="ko-KR" altLang="en-US" dirty="0"/>
              <a:t>뉴스</a:t>
            </a:r>
            <a:r>
              <a:rPr lang="en-US" altLang="ko-KR" dirty="0"/>
              <a:t>/</a:t>
            </a:r>
            <a:r>
              <a:rPr lang="ko-KR" altLang="en-US" dirty="0"/>
              <a:t>신문 사이트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1-2] </a:t>
            </a:r>
            <a:r>
              <a:rPr lang="ko-KR" altLang="en-US" sz="1500" dirty="0"/>
              <a:t>정보 전달을 목적으로 하는 </a:t>
            </a:r>
            <a:r>
              <a:rPr lang="ko-KR" altLang="en-US" sz="1500" dirty="0" err="1" smtClean="0"/>
              <a:t>모바일</a:t>
            </a:r>
            <a:r>
              <a:rPr lang="ko-KR" altLang="en-US" sz="1500" dirty="0" smtClean="0"/>
              <a:t> 웹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347073" y="2276872"/>
            <a:ext cx="2864887" cy="4453463"/>
            <a:chOff x="1419081" y="2192673"/>
            <a:chExt cx="2864887" cy="4453463"/>
          </a:xfrm>
        </p:grpSpPr>
        <p:pic>
          <p:nvPicPr>
            <p:cNvPr id="3074" name="Picture 2" descr="D:\강의교안\1장_img\1장_img\ch01-05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192673"/>
              <a:ext cx="2664296" cy="418865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419081" y="6369137"/>
              <a:ext cx="28648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웹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53149" y="2304683"/>
            <a:ext cx="2971179" cy="4436685"/>
            <a:chOff x="4481141" y="2204864"/>
            <a:chExt cx="2971179" cy="4436685"/>
          </a:xfrm>
        </p:grpSpPr>
        <p:pic>
          <p:nvPicPr>
            <p:cNvPr id="3075" name="Picture 3" descr="D:\강의교안\1장_img\1장_img\ch01-06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2204864"/>
              <a:ext cx="2880320" cy="41764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481141" y="6364550"/>
              <a:ext cx="2810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웹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조선닷컴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광고를 위한 웹사이트의 두 가지 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기업이나 브랜드 이미지를 온라인에서 통합된 이미지로 보여주는 경우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오프라인 기업이나 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기업의 상표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제품 등을 멀티미디어 기반의 매체로 옮겨와서 소개 및 홍보용으로 활용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삼성</a:t>
            </a:r>
            <a:r>
              <a:rPr lang="en-US" altLang="ko-KR" dirty="0" smtClean="0"/>
              <a:t>, LG, SK, </a:t>
            </a:r>
            <a:r>
              <a:rPr lang="ko-KR" altLang="en-US" dirty="0" smtClean="0"/>
              <a:t>코카콜라 사이트 등의 대기업 사이트나 </a:t>
            </a:r>
            <a:r>
              <a:rPr lang="ko-KR" altLang="en-US" dirty="0" err="1" smtClean="0"/>
              <a:t>아이리버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Iriver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트롬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Tromm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지펠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zipel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등의 기업 브랜드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온라인을 기반으로 탄생한 신생 기업이나 기관의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제공하는 </a:t>
            </a:r>
            <a:r>
              <a:rPr lang="ko-KR" altLang="en-US" dirty="0" err="1" smtClean="0"/>
              <a:t>콘텐츠나</a:t>
            </a:r>
            <a:r>
              <a:rPr lang="ko-KR" altLang="en-US" dirty="0" smtClean="0"/>
              <a:t> 서비스 유형에 따라 다른 성격의 사이트로 분류함</a:t>
            </a:r>
            <a:endParaRPr lang="en-US" altLang="ko-KR" dirty="0"/>
          </a:p>
          <a:p>
            <a:pPr lvl="2"/>
            <a:r>
              <a:rPr lang="ko-KR" altLang="en-US" dirty="0" err="1" smtClean="0"/>
              <a:t>스마트폰</a:t>
            </a:r>
            <a:r>
              <a:rPr lang="ko-KR" altLang="en-US" dirty="0" smtClean="0"/>
              <a:t> 사용의 급증과 무선 인터넷의 발전으로 인해 인터넷 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큰 변화를 가져옴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모바일</a:t>
            </a:r>
            <a:r>
              <a:rPr lang="ko-KR" altLang="en-US" dirty="0" smtClean="0"/>
              <a:t> 웹 사이트 제작 및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활용한 광모 및 프로모션을 전개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모바일의</a:t>
            </a:r>
            <a:r>
              <a:rPr lang="ko-KR" altLang="en-US" dirty="0" smtClean="0"/>
              <a:t> 특성인 이동성</a:t>
            </a:r>
            <a:r>
              <a:rPr lang="en-US" altLang="ko-KR" dirty="0" smtClean="0"/>
              <a:t>(Mobility), </a:t>
            </a:r>
            <a:r>
              <a:rPr lang="ko-KR" altLang="en-US" dirty="0" smtClean="0"/>
              <a:t>위치 확인</a:t>
            </a:r>
            <a:r>
              <a:rPr lang="en-US" altLang="ko-KR" dirty="0" smtClean="0"/>
              <a:t>(Location), </a:t>
            </a:r>
            <a:r>
              <a:rPr lang="ko-KR" altLang="en-US" dirty="0" smtClean="0"/>
              <a:t>개인화</a:t>
            </a:r>
            <a:r>
              <a:rPr lang="en-US" altLang="ko-KR" dirty="0" smtClean="0"/>
              <a:t>(Personalization), </a:t>
            </a:r>
            <a:r>
              <a:rPr lang="ko-KR" altLang="en-US" dirty="0" err="1" smtClean="0"/>
              <a:t>적시성</a:t>
            </a:r>
            <a:r>
              <a:rPr lang="en-US" altLang="ko-KR" dirty="0" smtClean="0"/>
              <a:t>(Timeliness) </a:t>
            </a:r>
            <a:r>
              <a:rPr lang="ko-KR" altLang="en-US" dirty="0" smtClean="0"/>
              <a:t>등을 비즈니스와 마케팅 전략에 활용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기존 매스마케팅 전략에서 벗어나 개개인에게 차별화된 </a:t>
            </a:r>
            <a:r>
              <a:rPr lang="ko-KR" altLang="en-US" dirty="0" err="1" smtClean="0"/>
              <a:t>원투원</a:t>
            </a:r>
            <a:r>
              <a:rPr lang="ko-KR" altLang="en-US" dirty="0" smtClean="0"/>
              <a:t> 마케팅</a:t>
            </a:r>
            <a:r>
              <a:rPr lang="en-US" altLang="ko-KR" dirty="0" smtClean="0"/>
              <a:t>(One to One Marketing)</a:t>
            </a:r>
            <a:r>
              <a:rPr lang="ko-KR" altLang="en-US" dirty="0" smtClean="0"/>
              <a:t>으로 활용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휴대성과 이동성에 따른 고객의 상황을 고려하여 고객 접점을 통합적으로 관리 가능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4"/>
          </a:xfrm>
        </p:spPr>
        <p:txBody>
          <a:bodyPr/>
          <a:lstStyle/>
          <a:p>
            <a:r>
              <a:rPr lang="ko-KR" altLang="en-US" dirty="0"/>
              <a:t>웹은 홍보</a:t>
            </a:r>
            <a:r>
              <a:rPr lang="en-US" altLang="ko-KR" dirty="0"/>
              <a:t>, </a:t>
            </a:r>
            <a:r>
              <a:rPr lang="ko-KR" altLang="en-US" dirty="0"/>
              <a:t>광고 </a:t>
            </a:r>
            <a:r>
              <a:rPr lang="ko-KR" altLang="en-US" dirty="0" smtClean="0"/>
              <a:t>매체다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1-3] </a:t>
            </a:r>
            <a:r>
              <a:rPr lang="ko-KR" altLang="en-US" sz="1500" dirty="0" smtClean="0"/>
              <a:t>홍보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광고를 목적으로 하는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673862" y="1916832"/>
            <a:ext cx="3983789" cy="2293223"/>
            <a:chOff x="673862" y="1844824"/>
            <a:chExt cx="3983789" cy="2293223"/>
          </a:xfrm>
        </p:grpSpPr>
        <p:pic>
          <p:nvPicPr>
            <p:cNvPr id="4098" name="Picture 2" descr="D:\강의교안\1장_img\1장_img\ch01-07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5576" y="1844824"/>
              <a:ext cx="3902075" cy="2033588"/>
            </a:xfrm>
            <a:prstGeom prst="rect">
              <a:avLst/>
            </a:prstGeom>
            <a:noFill/>
          </p:spPr>
        </p:pic>
        <p:sp>
          <p:nvSpPr>
            <p:cNvPr id="6" name="TextBox 5"/>
            <p:cNvSpPr txBox="1"/>
            <p:nvPr/>
          </p:nvSpPr>
          <p:spPr>
            <a:xfrm>
              <a:off x="673862" y="3861048"/>
              <a:ext cx="26019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삼성전자의 홍보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99992" y="1916832"/>
            <a:ext cx="4263860" cy="4453463"/>
            <a:chOff x="4499992" y="1844824"/>
            <a:chExt cx="4263860" cy="4453463"/>
          </a:xfrm>
        </p:grpSpPr>
        <p:pic>
          <p:nvPicPr>
            <p:cNvPr id="4099" name="Picture 3" descr="D:\강의교안\1장_img\1장_img\ch01-08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8024" y="1844824"/>
              <a:ext cx="3840162" cy="4175125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4499992" y="6021288"/>
              <a:ext cx="42638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1-8]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삼성전자의 브랜드 </a:t>
              </a:r>
              <a:r>
                <a:rPr lang="en-US" altLang="ko-KR" sz="1200" b="1" dirty="0" smtClean="0">
                  <a:latin typeface="+mn-ea"/>
                  <a:ea typeface="+mn-ea"/>
                </a:rPr>
                <a:t>SMART TV </a:t>
              </a:r>
              <a:r>
                <a:rPr lang="ko-KR" altLang="en-US" sz="1200" b="1" dirty="0" smtClean="0">
                  <a:latin typeface="+mn-ea"/>
                  <a:ea typeface="+mn-ea"/>
                </a:rPr>
                <a:t>마이크로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4"/>
          </a:xfrm>
        </p:spPr>
        <p:txBody>
          <a:bodyPr/>
          <a:lstStyle/>
          <a:p>
            <a:r>
              <a:rPr lang="ko-KR" altLang="en-US" dirty="0"/>
              <a:t>웹은 홍보</a:t>
            </a:r>
            <a:r>
              <a:rPr lang="en-US" altLang="ko-KR" dirty="0"/>
              <a:t>, </a:t>
            </a:r>
            <a:r>
              <a:rPr lang="ko-KR" altLang="en-US" dirty="0"/>
              <a:t>광고 </a:t>
            </a:r>
            <a:r>
              <a:rPr lang="ko-KR" altLang="en-US" dirty="0" smtClean="0"/>
              <a:t>매체다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1-3] </a:t>
            </a:r>
            <a:r>
              <a:rPr lang="ko-KR" altLang="en-US" sz="1500" dirty="0" smtClean="0"/>
              <a:t>홍보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광고를 목적으로 하는 사이트</a:t>
            </a:r>
            <a:endParaRPr lang="en-US" altLang="ko-KR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107504" y="1916832"/>
            <a:ext cx="4570482" cy="3229327"/>
            <a:chOff x="107504" y="1916832"/>
            <a:chExt cx="4570482" cy="3229327"/>
          </a:xfrm>
        </p:grpSpPr>
        <p:sp>
          <p:nvSpPr>
            <p:cNvPr id="6" name="TextBox 5"/>
            <p:cNvSpPr txBox="1"/>
            <p:nvPr/>
          </p:nvSpPr>
          <p:spPr>
            <a:xfrm>
              <a:off x="107504" y="4869160"/>
              <a:ext cx="45704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1-9]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네이버를</a:t>
              </a:r>
              <a:r>
                <a:rPr lang="ko-KR" altLang="en-US" sz="1200" b="1" dirty="0" smtClean="0">
                  <a:latin typeface="+mn-ea"/>
                  <a:ea typeface="+mn-ea"/>
                </a:rPr>
                <a:t> 탄생시킨 온라인 기업 </a:t>
              </a:r>
              <a:r>
                <a:rPr lang="en-US" altLang="ko-KR" sz="1200" b="1" dirty="0" smtClean="0">
                  <a:latin typeface="+mn-ea"/>
                  <a:ea typeface="+mn-ea"/>
                </a:rPr>
                <a:t>NHN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홍보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5122" name="Picture 2" descr="D:\강의교안\1장_img\1장_img\ch01-09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1916832"/>
              <a:ext cx="3840162" cy="291623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427984" y="1700808"/>
            <a:ext cx="4506362" cy="4309447"/>
            <a:chOff x="4427984" y="1700808"/>
            <a:chExt cx="4506362" cy="4309447"/>
          </a:xfrm>
        </p:grpSpPr>
        <p:sp>
          <p:nvSpPr>
            <p:cNvPr id="7" name="TextBox 6"/>
            <p:cNvSpPr txBox="1"/>
            <p:nvPr/>
          </p:nvSpPr>
          <p:spPr>
            <a:xfrm>
              <a:off x="4427984" y="5733256"/>
              <a:ext cx="45063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1-10]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온라인 기업 </a:t>
              </a:r>
              <a:r>
                <a:rPr lang="en-US" altLang="ko-KR" sz="1200" b="1" dirty="0" smtClean="0">
                  <a:latin typeface="+mn-ea"/>
                  <a:ea typeface="+mn-ea"/>
                </a:rPr>
                <a:t>NHN</a:t>
              </a:r>
              <a:r>
                <a:rPr lang="ko-KR" altLang="en-US" sz="1200" b="1" dirty="0" smtClean="0">
                  <a:latin typeface="+mn-ea"/>
                  <a:ea typeface="+mn-ea"/>
                </a:rPr>
                <a:t>의 서비스 제공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5123" name="Picture 3" descr="D:\강의교안\1장_img\1장_img\ch01-10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64286" y="1700808"/>
              <a:ext cx="3840162" cy="40195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16154"/>
          </a:xfrm>
        </p:spPr>
        <p:txBody>
          <a:bodyPr/>
          <a:lstStyle/>
          <a:p>
            <a:r>
              <a:rPr lang="ko-KR" altLang="en-US" dirty="0"/>
              <a:t>웹은 홍보</a:t>
            </a:r>
            <a:r>
              <a:rPr lang="en-US" altLang="ko-KR" dirty="0"/>
              <a:t>, </a:t>
            </a:r>
            <a:r>
              <a:rPr lang="ko-KR" altLang="en-US" dirty="0"/>
              <a:t>광고 매체다</a:t>
            </a:r>
            <a:endParaRPr lang="en-US" altLang="ko-KR" dirty="0"/>
          </a:p>
          <a:p>
            <a:pPr lvl="2">
              <a:buNone/>
            </a:pPr>
            <a:r>
              <a:rPr lang="en-US" altLang="ko-KR" sz="1500" dirty="0"/>
              <a:t>[</a:t>
            </a:r>
            <a:r>
              <a:rPr lang="ko-KR" altLang="en-US" sz="1500" dirty="0"/>
              <a:t>사례 </a:t>
            </a:r>
            <a:r>
              <a:rPr lang="en-US" altLang="ko-KR" sz="1500" dirty="0" smtClean="0"/>
              <a:t>1-4] </a:t>
            </a:r>
            <a:r>
              <a:rPr lang="ko-KR" altLang="en-US" sz="1500" dirty="0" err="1" smtClean="0"/>
              <a:t>모바일을</a:t>
            </a:r>
            <a:r>
              <a:rPr lang="ko-KR" altLang="en-US" sz="1500" dirty="0" smtClean="0"/>
              <a:t> 활용한 광고 및 프로모션</a:t>
            </a:r>
            <a:endParaRPr lang="en-US" altLang="ko-KR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619672" y="1844824"/>
            <a:ext cx="4968552" cy="4566121"/>
            <a:chOff x="1619672" y="1844824"/>
            <a:chExt cx="4968552" cy="4566121"/>
          </a:xfrm>
        </p:grpSpPr>
        <p:pic>
          <p:nvPicPr>
            <p:cNvPr id="6146" name="Picture 2" descr="D:\강의교안\1장_img\1장_img\ch01-1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267744" y="1844824"/>
              <a:ext cx="4320480" cy="4312533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1619672" y="5949280"/>
              <a:ext cx="4657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1-11]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특성을 적극 활용하여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웹 사이트의 </a:t>
              </a:r>
              <a:endParaRPr lang="en-US" altLang="ko-KR" sz="1200" b="1" dirty="0" smtClean="0">
                <a:latin typeface="+mn-ea"/>
                <a:ea typeface="+mn-ea"/>
              </a:endParaRPr>
            </a:p>
            <a:p>
              <a:r>
                <a:rPr lang="en-US" altLang="ko-KR" sz="1200" b="1" dirty="0" smtClean="0">
                  <a:latin typeface="+mn-ea"/>
                  <a:ea typeface="+mn-ea"/>
                </a:rPr>
                <a:t>	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런칭과</a:t>
              </a:r>
              <a:r>
                <a:rPr lang="ko-KR" altLang="en-US" sz="1200" b="1" dirty="0" smtClean="0">
                  <a:latin typeface="+mn-ea"/>
                  <a:ea typeface="+mn-ea"/>
                </a:rPr>
                <a:t> 함께 오픈 이벤트를 진행한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르샵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엔터테인먼트 </a:t>
            </a:r>
            <a:r>
              <a:rPr lang="ko-KR" altLang="en-US" dirty="0" err="1" smtClean="0"/>
              <a:t>콘텐츠다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엔터테인먼트</a:t>
            </a:r>
            <a:r>
              <a:rPr lang="en-US" altLang="ko-KR" dirty="0" smtClean="0"/>
              <a:t>(entertainment)</a:t>
            </a:r>
          </a:p>
          <a:p>
            <a:pPr lvl="2"/>
            <a:r>
              <a:rPr lang="ko-KR" altLang="en-US" dirty="0" smtClean="0"/>
              <a:t>각종 오락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연예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스포츠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등의 정보를 다루는 사이트</a:t>
            </a:r>
            <a:endParaRPr lang="en-US" altLang="ko-KR" dirty="0" smtClean="0"/>
          </a:p>
          <a:p>
            <a:pPr lvl="2"/>
            <a:r>
              <a:rPr lang="ko-KR" altLang="en-US" spc="-50" dirty="0" smtClean="0"/>
              <a:t>사용자가 흥미를 가지고 계속 방문할 수 있도록 재미있고 다양한 </a:t>
            </a:r>
            <a:r>
              <a:rPr lang="ko-KR" altLang="en-US" spc="-50" dirty="0" err="1" smtClean="0"/>
              <a:t>콘텐츠를</a:t>
            </a:r>
            <a:r>
              <a:rPr lang="ko-KR" altLang="en-US" spc="-50" dirty="0" smtClean="0"/>
              <a:t> 제공</a:t>
            </a:r>
            <a:endParaRPr lang="en-US" altLang="ko-KR" spc="-50" dirty="0" smtClean="0"/>
          </a:p>
          <a:p>
            <a:pPr lvl="2"/>
            <a:r>
              <a:rPr lang="ko-KR" altLang="en-US" dirty="0" smtClean="0"/>
              <a:t>안정적인 시스템과 원활한 호환성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충분한 메모리 등이 갖추어져야 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상상과 흥미를 불러일으킬 수 있는 언어적 표현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/>
              <a:t>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사운드 등의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멀티미디어 요소가 중요함</a:t>
            </a:r>
            <a:endParaRPr lang="en-US" altLang="ko-KR" dirty="0" smtClean="0"/>
          </a:p>
          <a:p>
            <a:pPr lvl="4"/>
            <a:r>
              <a:rPr lang="ko-KR" altLang="en-US" spc="-50" dirty="0" smtClean="0"/>
              <a:t>다수의 사용자에게 대용량의 정보를 제공할 수 있는 호환성 있고 안정적인 시스템이 필요함</a:t>
            </a:r>
            <a:endParaRPr lang="ko-KR" altLang="en-US" spc="-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348202"/>
          </a:xfrm>
        </p:spPr>
        <p:txBody>
          <a:bodyPr/>
          <a:lstStyle/>
          <a:p>
            <a:r>
              <a:rPr lang="ko-KR" altLang="en-US" dirty="0"/>
              <a:t>웹은 엔터테인먼트 </a:t>
            </a:r>
            <a:r>
              <a:rPr lang="ko-KR" altLang="en-US" dirty="0" err="1"/>
              <a:t>콘텐츠다</a:t>
            </a:r>
            <a:endParaRPr lang="en-US" altLang="ko-KR" dirty="0"/>
          </a:p>
          <a:p>
            <a:pPr lvl="1"/>
            <a:r>
              <a:rPr lang="ko-KR" altLang="en-US" dirty="0"/>
              <a:t>엔터테인먼트</a:t>
            </a:r>
            <a:r>
              <a:rPr lang="en-US" altLang="ko-KR" dirty="0"/>
              <a:t>(entertainment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1-5] </a:t>
            </a:r>
            <a:r>
              <a:rPr lang="ko-KR" altLang="en-US" sz="1500" dirty="0" smtClean="0"/>
              <a:t>엔터테인먼트 </a:t>
            </a:r>
            <a:r>
              <a:rPr lang="ko-KR" altLang="en-US" sz="1500" dirty="0" err="1" smtClean="0"/>
              <a:t>콘텐츠</a:t>
            </a:r>
            <a:r>
              <a:rPr lang="ko-KR" altLang="en-US" sz="1500" dirty="0" smtClean="0"/>
              <a:t>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1091116" y="2276872"/>
            <a:ext cx="3286752" cy="4218409"/>
            <a:chOff x="1091116" y="2276872"/>
            <a:chExt cx="3286752" cy="4218409"/>
          </a:xfrm>
        </p:grpSpPr>
        <p:pic>
          <p:nvPicPr>
            <p:cNvPr id="7170" name="Picture 2" descr="D:\강의교안\1장_img\1장_img\ch01-1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87624" y="2276872"/>
              <a:ext cx="3190244" cy="39604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091116" y="6218282"/>
              <a:ext cx="23839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게임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한게임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51643" y="2276872"/>
            <a:ext cx="3920559" cy="3624016"/>
            <a:chOff x="4851643" y="2276872"/>
            <a:chExt cx="3920559" cy="3624016"/>
          </a:xfrm>
        </p:grpSpPr>
        <p:pic>
          <p:nvPicPr>
            <p:cNvPr id="7171" name="Picture 3" descr="D:\강의교안\1장_img\1장_img\ch01-13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2040" y="2276872"/>
              <a:ext cx="3840162" cy="33686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851643" y="5623889"/>
              <a:ext cx="3262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영화 정보 제공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무비스트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온라인 학습 시스템이다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온라인 학습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웹을 기반으로 온라인에서 학습할 수 있는 사이트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인터넷의 최대 장점인 개방성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실시간 쌍방향성을 이용하여 다양한 온라인 학습을 제공하는 사이트를 의미함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유비쿼터스</a:t>
            </a:r>
            <a:r>
              <a:rPr lang="en-US" altLang="ko-KR" dirty="0" smtClean="0"/>
              <a:t>(ubiquitous) </a:t>
            </a:r>
            <a:r>
              <a:rPr lang="ko-KR" altLang="en-US" dirty="0" smtClean="0"/>
              <a:t>환경에서 학습할 수 있는 </a:t>
            </a:r>
            <a:r>
              <a:rPr lang="ko-KR" altLang="en-US" dirty="0" err="1" smtClean="0"/>
              <a:t>유러닝</a:t>
            </a:r>
            <a:r>
              <a:rPr lang="en-US" altLang="ko-KR" dirty="0" smtClean="0"/>
              <a:t>(u-Learning)</a:t>
            </a:r>
            <a:r>
              <a:rPr lang="ko-KR" altLang="en-US" dirty="0" smtClean="0"/>
              <a:t>의 발전이 예고됨</a:t>
            </a:r>
            <a:endParaRPr lang="en-US" altLang="ko-KR" dirty="0" smtClean="0"/>
          </a:p>
          <a:p>
            <a:pPr lvl="4"/>
            <a:endParaRPr lang="en-US" altLang="ko-KR" dirty="0"/>
          </a:p>
          <a:p>
            <a:pPr lvl="2"/>
            <a:r>
              <a:rPr lang="ko-KR" altLang="en-US" dirty="0" smtClean="0"/>
              <a:t>접근 용이성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 </a:t>
            </a:r>
            <a:r>
              <a:rPr lang="ko-KR" altLang="en-US" dirty="0" err="1" smtClean="0"/>
              <a:t>작용성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자기주도적 학습 가능성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 절감 효과 등의 장점을 가짐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접근 용이성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언제 어디서나 접근이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상호 </a:t>
            </a:r>
            <a:r>
              <a:rPr lang="ko-KR" altLang="en-US" dirty="0" err="1" smtClean="0"/>
              <a:t>작용성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사용자와의 원활한 </a:t>
            </a:r>
            <a:r>
              <a:rPr lang="ko-KR" altLang="en-US" dirty="0" err="1" smtClean="0"/>
              <a:t>인터랙션</a:t>
            </a:r>
            <a:r>
              <a:rPr lang="en-US" altLang="ko-KR" dirty="0" smtClean="0"/>
              <a:t>(interaction)</a:t>
            </a:r>
          </a:p>
          <a:p>
            <a:pPr lvl="4"/>
            <a:r>
              <a:rPr lang="ko-KR" altLang="en-US" dirty="0" smtClean="0"/>
              <a:t>자기주도적 학습 가능성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스스로의 학습이 가능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비용 절감 효과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오프라인 교육에 비해 절감되는 경제적 효과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/>
              <a:t>웹은 온라인 학습 시스템이다</a:t>
            </a:r>
            <a:endParaRPr lang="en-US" altLang="ko-KR" dirty="0"/>
          </a:p>
          <a:p>
            <a:pPr lvl="1"/>
            <a:r>
              <a:rPr lang="ko-KR" altLang="en-US" dirty="0"/>
              <a:t>온라인 학습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1-6] </a:t>
            </a:r>
            <a:r>
              <a:rPr lang="ko-KR" altLang="en-US" sz="1500" dirty="0" smtClean="0"/>
              <a:t>온라인 학습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14650" y="2420888"/>
            <a:ext cx="4498058" cy="3229327"/>
            <a:chOff x="314650" y="2420888"/>
            <a:chExt cx="4498058" cy="3229327"/>
          </a:xfrm>
        </p:grpSpPr>
        <p:pic>
          <p:nvPicPr>
            <p:cNvPr id="8194" name="Picture 2" descr="D:\강의교안\1장_img\1장_img\ch01-1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650" y="2420888"/>
              <a:ext cx="4498058" cy="288032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95984" y="5373216"/>
              <a:ext cx="150554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에듀넷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004048" y="2120405"/>
            <a:ext cx="3600400" cy="4404939"/>
            <a:chOff x="5076056" y="1425868"/>
            <a:chExt cx="3600400" cy="4404939"/>
          </a:xfrm>
        </p:grpSpPr>
        <p:pic>
          <p:nvPicPr>
            <p:cNvPr id="8195" name="Picture 3" descr="D:\강의교안\1장_img\1장_img\ch01-15.bmp"/>
            <p:cNvPicPr>
              <a:picLocks noChangeAspect="1" noChangeArrowheads="1"/>
            </p:cNvPicPr>
            <p:nvPr/>
          </p:nvPicPr>
          <p:blipFill>
            <a:blip r:embed="rId3" cstate="print"/>
            <a:srcRect l="7479" r="15980"/>
            <a:stretch>
              <a:fillRect/>
            </a:stretch>
          </p:blipFill>
          <p:spPr bwMode="auto">
            <a:xfrm>
              <a:off x="5076056" y="1425868"/>
              <a:ext cx="3600400" cy="40913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446830" y="5553808"/>
              <a:ext cx="13115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1-15] EBS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유통 시스템이다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유통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전자상거래가 이루어지는 사이트를 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비즈니스</a:t>
            </a:r>
            <a:r>
              <a:rPr lang="en-US" altLang="ko-KR" dirty="0" smtClean="0"/>
              <a:t>(Internet Business)</a:t>
            </a:r>
            <a:r>
              <a:rPr lang="ko-KR" altLang="en-US" dirty="0" smtClean="0"/>
              <a:t>를 의미함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일반 소비자를 대상으로 전자적인 매체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수단을 이용하여 마케팅과 판매 활동을 수행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전통적인 유통 구조를 대체할 수 있는 획기적인 대안으로 평가 받으며 소비재 업종을 중심으로 점차 확산됨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인터넷 쇼핑몰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물류 창고에서 물류 유통 방식을 통해 배송 시간과 유통 마진을 줄이고 온라인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오프라인 간의 겸용상품권 개발과 </a:t>
            </a:r>
            <a:r>
              <a:rPr lang="ko-KR" altLang="en-US" dirty="0" err="1" smtClean="0"/>
              <a:t>마일리지</a:t>
            </a:r>
            <a:r>
              <a:rPr lang="ko-KR" altLang="en-US" dirty="0" smtClean="0"/>
              <a:t> 통합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게릴라식</a:t>
            </a:r>
            <a:r>
              <a:rPr lang="ko-KR" altLang="en-US" dirty="0" smtClean="0"/>
              <a:t> 세일 행사 및 각종 이벤트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판촉 행사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구매 기법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경매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역경매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공동구매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개발하는 등 매출 확대를 위한 다양한 수단 마련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개인화된 상품 정보 제공 서비스와 쌍방향 인터넷 쇼핑 방송 등의 멀티미디어 기술을 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소비자 참여 서비스를 활성화하는 등 고객의 </a:t>
            </a:r>
            <a:r>
              <a:rPr lang="ko-KR" altLang="en-US" dirty="0" err="1" smtClean="0"/>
              <a:t>재구매율을</a:t>
            </a:r>
            <a:r>
              <a:rPr lang="ko-KR" altLang="en-US" dirty="0" smtClean="0"/>
              <a:t> 높이기 위해 최신 인터넷 기술을 활용한 서비스 제공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모바일</a:t>
            </a:r>
            <a:r>
              <a:rPr lang="ko-KR" altLang="en-US" dirty="0" smtClean="0"/>
              <a:t> 쇼핑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모바일</a:t>
            </a:r>
            <a:r>
              <a:rPr lang="ko-KR" altLang="en-US" dirty="0" smtClean="0"/>
              <a:t> 쇼핑에 대한 관심이 증가하면서 대부분의 인터넷 쇼핑몰에서 쇼핑 애플리케이션을 제공하는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쇼핑 활성화에 다방면의 노력을 펼침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스마트폰을</a:t>
            </a:r>
            <a:r>
              <a:rPr lang="ko-KR" altLang="en-US" dirty="0" smtClean="0"/>
              <a:t> 사용하여 상품 정보 확인 및 최저가 확인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가격 비교 등의 기능이 가능함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내용 개체 틀 3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4159250"/>
          </a:xfrm>
          <a:ln>
            <a:round/>
            <a:headEnd/>
            <a:tailEnd/>
          </a:ln>
        </p:spPr>
        <p:txBody>
          <a:bodyPr/>
          <a:lstStyle/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웹이란 매체를 이해한다</a:t>
            </a:r>
            <a:r>
              <a:rPr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웹 사이트의 종류와 다양한 기능을 이해한다</a:t>
            </a:r>
            <a:r>
              <a:rPr sz="2400" dirty="0" smtClean="0"/>
              <a:t>.</a:t>
            </a:r>
          </a:p>
          <a:p>
            <a:pPr>
              <a:spcAft>
                <a:spcPct val="0"/>
              </a:spcAft>
              <a:buClr>
                <a:srgbClr val="215968"/>
              </a:buClr>
              <a:buFont typeface="Wingdings" pitchFamily="2" charset="2"/>
              <a:buChar char="§"/>
            </a:pPr>
            <a:r>
              <a:rPr lang="ko-KR" altLang="en-US" sz="2400" dirty="0" smtClean="0"/>
              <a:t>좋은 웹 사이트의 요건을 알아본다</a:t>
            </a:r>
            <a:r>
              <a:rPr sz="2400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9525"/>
            <a:ext cx="4429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3200" dirty="0">
                <a:solidFill>
                  <a:prstClr val="white"/>
                </a:solidFill>
                <a:latin typeface="HY견고딕" pitchFamily="18" charset="-127"/>
                <a:ea typeface="HY견고딕" pitchFamily="18" charset="-127"/>
                <a:cs typeface="+mj-cs"/>
              </a:rPr>
              <a:t>학습목표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유통 시스템이다</a:t>
            </a:r>
            <a:endParaRPr lang="en-US" altLang="ko-KR" dirty="0"/>
          </a:p>
          <a:p>
            <a:pPr lvl="1"/>
            <a:r>
              <a:rPr lang="ko-KR" altLang="en-US" dirty="0"/>
              <a:t>유통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1-7] </a:t>
            </a:r>
            <a:r>
              <a:rPr lang="ko-KR" altLang="en-US" sz="1500" dirty="0" smtClean="0"/>
              <a:t>온라인 상거래 사이트</a:t>
            </a:r>
            <a:r>
              <a:rPr lang="en-US" altLang="ko-KR" sz="1500" dirty="0" smtClean="0"/>
              <a:t> 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39552" y="2276872"/>
            <a:ext cx="3960440" cy="4243254"/>
            <a:chOff x="539552" y="2276872"/>
            <a:chExt cx="3960440" cy="4243254"/>
          </a:xfrm>
        </p:grpSpPr>
        <p:pic>
          <p:nvPicPr>
            <p:cNvPr id="9219" name="Picture 3" descr="D:\강의교안\1장_img\1장_img\ch01-17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9552" y="2276872"/>
              <a:ext cx="3960440" cy="398934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936168" y="6243127"/>
              <a:ext cx="14622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1-16] G</a:t>
              </a:r>
              <a:r>
                <a:rPr lang="ko-KR" altLang="en-US" sz="1200" b="1" dirty="0" smtClean="0">
                  <a:latin typeface="+mn-ea"/>
                  <a:ea typeface="+mn-ea"/>
                </a:rPr>
                <a:t>마켓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16016" y="908720"/>
            <a:ext cx="3960440" cy="5821615"/>
            <a:chOff x="4716016" y="908720"/>
            <a:chExt cx="3960440" cy="5821615"/>
          </a:xfrm>
        </p:grpSpPr>
        <p:pic>
          <p:nvPicPr>
            <p:cNvPr id="9218" name="Picture 2" descr="D:\강의교안\1장_img\1장_img\ch01-16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908720"/>
              <a:ext cx="3960440" cy="551678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077200" y="6453336"/>
              <a:ext cx="16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1-17]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인터파크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유통 시스템이다</a:t>
            </a:r>
            <a:endParaRPr lang="en-US" altLang="ko-KR" dirty="0"/>
          </a:p>
          <a:p>
            <a:pPr lvl="1"/>
            <a:r>
              <a:rPr lang="ko-KR" altLang="en-US" dirty="0"/>
              <a:t>유통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1-8] </a:t>
            </a:r>
            <a:r>
              <a:rPr lang="ko-KR" altLang="en-US" sz="1500" dirty="0" err="1" smtClean="0"/>
              <a:t>모바일</a:t>
            </a:r>
            <a:r>
              <a:rPr lang="ko-KR" altLang="en-US" sz="1500" dirty="0" smtClean="0"/>
              <a:t> 쇼핑</a:t>
            </a:r>
            <a:r>
              <a:rPr lang="en-US" altLang="ko-KR" sz="1500" dirty="0" smtClean="0"/>
              <a:t> </a:t>
            </a:r>
            <a:endParaRPr lang="en-US" altLang="ko-KR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005156" y="2287905"/>
            <a:ext cx="6735196" cy="4237439"/>
            <a:chOff x="1437204" y="2132856"/>
            <a:chExt cx="6735196" cy="4237439"/>
          </a:xfrm>
        </p:grpSpPr>
        <p:sp>
          <p:nvSpPr>
            <p:cNvPr id="6" name="TextBox 5"/>
            <p:cNvSpPr txBox="1"/>
            <p:nvPr/>
          </p:nvSpPr>
          <p:spPr>
            <a:xfrm>
              <a:off x="1437204" y="6093296"/>
              <a:ext cx="49648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1-18]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쇼핑을 어플리케이션 하나로 끝낼 수 있는 서비스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0242" name="Picture 2" descr="D:\강의교안\1장_img\1장_img\ch01-18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132856"/>
              <a:ext cx="6624736" cy="396998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가상 공간 속의 커뮤니티다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커뮤니티</a:t>
            </a:r>
            <a:r>
              <a:rPr lang="en-US" altLang="ko-KR" dirty="0" smtClean="0"/>
              <a:t>(community)</a:t>
            </a:r>
          </a:p>
          <a:p>
            <a:pPr lvl="2"/>
            <a:r>
              <a:rPr lang="ko-KR" altLang="en-US" dirty="0" smtClean="0"/>
              <a:t>웹에서 형성되는 네티즌 간의 공동체나 소모임</a:t>
            </a:r>
            <a:endParaRPr lang="en-US" altLang="ko-KR" dirty="0"/>
          </a:p>
          <a:p>
            <a:pPr lvl="1"/>
            <a:r>
              <a:rPr lang="ko-KR" altLang="en-US" dirty="0" smtClean="0"/>
              <a:t>커뮤니티의 분류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지역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같은 생활권에서 소비와 생활 습관이 유사한 사람들이 형성한 커뮤니티 사이트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비즈니스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유통 채널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소비자 간의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다대다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인터랙션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으로 정의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브랜드 커뮤니티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기업이나 기업의 브랜드와 고객 간의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회사 커뮤니티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사내 직원끼리 사용하는 커뮤니티로 인트라넷</a:t>
            </a:r>
            <a:r>
              <a:rPr lang="en-US" altLang="ko-KR" dirty="0" smtClean="0"/>
              <a:t>(intranet)</a:t>
            </a:r>
            <a:r>
              <a:rPr lang="ko-KR" altLang="en-US" dirty="0" smtClean="0"/>
              <a:t>을 통해 직원 간의 연결 및 작업 효율성을 높임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포털 커뮤니티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포털 사이트의 커뮤니티를 이용하여 커뮤니티를 생성</a:t>
            </a:r>
            <a:endParaRPr lang="en-US" altLang="ko-KR" dirty="0" smtClean="0"/>
          </a:p>
          <a:p>
            <a:pPr lvl="3"/>
            <a:r>
              <a:rPr lang="ko-KR" altLang="en-US" dirty="0" err="1" smtClean="0"/>
              <a:t>모바일</a:t>
            </a:r>
            <a:r>
              <a:rPr lang="ko-KR" altLang="en-US" dirty="0" smtClean="0"/>
              <a:t> 커뮤니티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소셜</a:t>
            </a:r>
            <a:r>
              <a:rPr lang="ko-KR" altLang="en-US" dirty="0" smtClean="0"/>
              <a:t> 네트워크 서비스</a:t>
            </a:r>
            <a:r>
              <a:rPr lang="en-US" altLang="ko-KR" dirty="0" smtClean="0"/>
              <a:t>(SNS, Social Network Service) : </a:t>
            </a:r>
            <a:r>
              <a:rPr lang="ko-KR" altLang="en-US" dirty="0" smtClean="0"/>
              <a:t>온라인 상에서 불특정 타인과 관계를 맺을 수 있는 서비스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핸드폰과 </a:t>
            </a:r>
            <a:r>
              <a:rPr lang="ko-KR" altLang="en-US" dirty="0" err="1" smtClean="0"/>
              <a:t>결홥하면서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접속이 가능해지며 통화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쇼핑 등 다양한 기능이 부가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1-9] </a:t>
            </a:r>
            <a:r>
              <a:rPr lang="ko-KR" altLang="en-US" sz="1500" dirty="0" smtClean="0"/>
              <a:t>지역 커뮤니티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2391271"/>
            <a:ext cx="4368750" cy="2725271"/>
            <a:chOff x="203250" y="2276872"/>
            <a:chExt cx="4368750" cy="2725271"/>
          </a:xfrm>
        </p:grpSpPr>
        <p:pic>
          <p:nvPicPr>
            <p:cNvPr id="11266" name="Picture 2" descr="D:\강의교안\1장_img\1장_img\ch01-19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276872"/>
              <a:ext cx="4248472" cy="24675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03250" y="4725144"/>
              <a:ext cx="1560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1-19]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이지 빌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76810" y="2381587"/>
            <a:ext cx="3943662" cy="2828191"/>
            <a:chOff x="4684524" y="2204864"/>
            <a:chExt cx="3943662" cy="2828191"/>
          </a:xfrm>
        </p:grpSpPr>
        <p:pic>
          <p:nvPicPr>
            <p:cNvPr id="11267" name="Picture 3" descr="D:\강의교안\1장_img\1장_img\ch01-20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88024" y="2204864"/>
              <a:ext cx="3840162" cy="256063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684524" y="4756056"/>
              <a:ext cx="16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1-20]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유아시스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1-10] </a:t>
            </a:r>
            <a:r>
              <a:rPr lang="ko-KR" altLang="en-US" sz="1500" dirty="0" smtClean="0"/>
              <a:t>비즈니스 커뮤니티 사이트</a:t>
            </a:r>
            <a:endParaRPr lang="en-US" altLang="ko-KR" sz="15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23528" y="2204864"/>
            <a:ext cx="4469044" cy="4445347"/>
            <a:chOff x="323528" y="2204864"/>
            <a:chExt cx="4469044" cy="4445347"/>
          </a:xfrm>
        </p:grpSpPr>
        <p:sp>
          <p:nvSpPr>
            <p:cNvPr id="6" name="TextBox 5"/>
            <p:cNvSpPr txBox="1"/>
            <p:nvPr/>
          </p:nvSpPr>
          <p:spPr>
            <a:xfrm>
              <a:off x="323528" y="6188546"/>
              <a:ext cx="4469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웹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트랜드</a:t>
              </a:r>
              <a:r>
                <a:rPr lang="ko-KR" altLang="en-US" sz="1200" b="1" dirty="0" smtClean="0">
                  <a:latin typeface="+mn-ea"/>
                  <a:ea typeface="+mn-ea"/>
                </a:rPr>
                <a:t> 전문지 </a:t>
              </a:r>
              <a:r>
                <a:rPr lang="en-US" altLang="ko-KR" sz="1200" b="1" dirty="0" smtClean="0">
                  <a:latin typeface="+mn-ea"/>
                  <a:ea typeface="+mn-ea"/>
                </a:rPr>
                <a:t>‘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월간웹</a:t>
              </a:r>
              <a:r>
                <a:rPr lang="en-US" altLang="ko-KR" sz="1200" b="1" dirty="0" smtClean="0">
                  <a:latin typeface="+mn-ea"/>
                  <a:ea typeface="+mn-ea"/>
                </a:rPr>
                <a:t>’,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온라인 마케팅 전문지 </a:t>
              </a:r>
              <a:r>
                <a:rPr lang="en-US" altLang="ko-KR" sz="1200" b="1" dirty="0" smtClean="0">
                  <a:latin typeface="+mn-ea"/>
                  <a:ea typeface="+mn-ea"/>
                </a:rPr>
                <a:t/>
              </a:r>
              <a:br>
                <a:rPr lang="en-US" altLang="ko-KR" sz="1200" b="1" dirty="0" smtClean="0">
                  <a:latin typeface="+mn-ea"/>
                  <a:ea typeface="+mn-ea"/>
                </a:rPr>
              </a:br>
              <a:r>
                <a:rPr lang="en-US" altLang="ko-KR" sz="1200" b="1" dirty="0" smtClean="0">
                  <a:latin typeface="+mn-ea"/>
                  <a:ea typeface="+mn-ea"/>
                </a:rPr>
                <a:t>       ‘</a:t>
              </a:r>
              <a:r>
                <a:rPr lang="ko-KR" altLang="en-US" sz="1200" b="1" dirty="0" smtClean="0">
                  <a:latin typeface="+mn-ea"/>
                  <a:ea typeface="+mn-ea"/>
                </a:rPr>
                <a:t>월간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아이엠</a:t>
              </a:r>
              <a:r>
                <a:rPr lang="en-US" altLang="ko-KR" sz="1200" b="1" dirty="0" smtClean="0">
                  <a:latin typeface="+mn-ea"/>
                  <a:ea typeface="+mn-ea"/>
                </a:rPr>
                <a:t>’,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웹 전문가 포털 </a:t>
              </a:r>
              <a:r>
                <a:rPr lang="en-US" altLang="ko-KR" sz="1200" b="1" dirty="0" smtClean="0">
                  <a:latin typeface="+mn-ea"/>
                  <a:ea typeface="+mn-ea"/>
                </a:rPr>
                <a:t>‘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월드웹</a:t>
              </a:r>
              <a:r>
                <a:rPr lang="en-US" altLang="ko-KR" sz="1200" b="1" dirty="0" smtClean="0">
                  <a:latin typeface="+mn-ea"/>
                  <a:ea typeface="+mn-ea"/>
                </a:rPr>
                <a:t>’ </a:t>
              </a:r>
              <a:r>
                <a:rPr lang="ko-KR" altLang="en-US" sz="1200" b="1" dirty="0" smtClean="0">
                  <a:latin typeface="+mn-ea"/>
                  <a:ea typeface="+mn-ea"/>
                </a:rPr>
                <a:t>커뮤니티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2290" name="Picture 2" descr="D:\강의교안\1장_img\1장_img\ch01-21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536" y="2204864"/>
              <a:ext cx="4176464" cy="39029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2" name="그룹 11"/>
          <p:cNvGrpSpPr/>
          <p:nvPr/>
        </p:nvGrpSpPr>
        <p:grpSpPr>
          <a:xfrm>
            <a:off x="4788024" y="1768991"/>
            <a:ext cx="4176464" cy="3964265"/>
            <a:chOff x="4427984" y="1556792"/>
            <a:chExt cx="4176464" cy="3964265"/>
          </a:xfrm>
        </p:grpSpPr>
        <p:sp>
          <p:nvSpPr>
            <p:cNvPr id="7" name="TextBox 6"/>
            <p:cNvSpPr txBox="1"/>
            <p:nvPr/>
          </p:nvSpPr>
          <p:spPr>
            <a:xfrm>
              <a:off x="4735066" y="5244058"/>
              <a:ext cx="35702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회사 커뮤니티의 한 종류인 인트라넷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2291" name="Picture 3" descr="D:\강의교안\1장_img\1장_img\ch01-22.bmp"/>
            <p:cNvPicPr>
              <a:picLocks noChangeAspect="1" noChangeArrowheads="1"/>
            </p:cNvPicPr>
            <p:nvPr/>
          </p:nvPicPr>
          <p:blipFill>
            <a:blip r:embed="rId3" cstate="print"/>
            <a:srcRect l="16257" r="17238"/>
            <a:stretch>
              <a:fillRect/>
            </a:stretch>
          </p:blipFill>
          <p:spPr bwMode="auto">
            <a:xfrm>
              <a:off x="4427984" y="1556792"/>
              <a:ext cx="4176464" cy="371241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1-11] </a:t>
            </a:r>
            <a:r>
              <a:rPr lang="ko-KR" altLang="en-US" sz="1500" dirty="0" smtClean="0"/>
              <a:t>포털 커뮤니티 사이트</a:t>
            </a:r>
            <a:endParaRPr lang="en-US" altLang="ko-KR" sz="15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140783" y="2245514"/>
            <a:ext cx="5087401" cy="4207822"/>
            <a:chOff x="1428815" y="2204864"/>
            <a:chExt cx="5087401" cy="4207822"/>
          </a:xfrm>
        </p:grpSpPr>
        <p:sp>
          <p:nvSpPr>
            <p:cNvPr id="6" name="TextBox 5"/>
            <p:cNvSpPr txBox="1"/>
            <p:nvPr/>
          </p:nvSpPr>
          <p:spPr>
            <a:xfrm>
              <a:off x="1428815" y="6135687"/>
              <a:ext cx="40286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1-23]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</a:t>
              </a:r>
              <a:r>
                <a:rPr lang="ko-KR" altLang="en-US" sz="1200" b="1" dirty="0" smtClean="0">
                  <a:latin typeface="+mn-ea"/>
                  <a:ea typeface="+mn-ea"/>
                </a:rPr>
                <a:t> 카페를 사용하여 생성한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아이知미술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3314" name="Picture 2" descr="D:\강의교안\1장_img\1장_img\ch01-23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2204864"/>
              <a:ext cx="4968552" cy="395701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1-12] </a:t>
            </a:r>
            <a:r>
              <a:rPr lang="ko-KR" altLang="en-US" sz="1500" dirty="0" err="1" smtClean="0"/>
              <a:t>모바일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연동 커뮤니티 사이트</a:t>
            </a:r>
            <a:endParaRPr lang="en-US" altLang="ko-KR" sz="15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341609" y="2420888"/>
            <a:ext cx="4271031" cy="2467302"/>
            <a:chOff x="341609" y="2420888"/>
            <a:chExt cx="4271031" cy="2467302"/>
          </a:xfrm>
        </p:grpSpPr>
        <p:sp>
          <p:nvSpPr>
            <p:cNvPr id="6" name="TextBox 5"/>
            <p:cNvSpPr txBox="1"/>
            <p:nvPr/>
          </p:nvSpPr>
          <p:spPr>
            <a:xfrm>
              <a:off x="341609" y="4611191"/>
              <a:ext cx="40863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1-24]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소셜</a:t>
              </a:r>
              <a:r>
                <a:rPr lang="ko-KR" altLang="en-US" sz="1200" b="1" dirty="0" smtClean="0">
                  <a:latin typeface="+mn-ea"/>
                  <a:ea typeface="+mn-ea"/>
                </a:rPr>
                <a:t> 네트워크 서비스 웹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페이스북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4338" name="Picture 2" descr="D:\강의교안\1장_img\1장_img\ch01-2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2420888"/>
              <a:ext cx="4145096" cy="216024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1" name="그룹 10"/>
          <p:cNvGrpSpPr/>
          <p:nvPr/>
        </p:nvGrpSpPr>
        <p:grpSpPr>
          <a:xfrm>
            <a:off x="5004048" y="2127548"/>
            <a:ext cx="3168352" cy="4325788"/>
            <a:chOff x="4860032" y="1772816"/>
            <a:chExt cx="3168352" cy="4325788"/>
          </a:xfrm>
        </p:grpSpPr>
        <p:pic>
          <p:nvPicPr>
            <p:cNvPr id="14339" name="Picture 3" descr="D:\강의교안\1장_img\1장_img\ch01-25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1772816"/>
              <a:ext cx="3168352" cy="40340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860032" y="5821605"/>
              <a:ext cx="21755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1-25]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페이스북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/>
              <a:t>웹은 가상 공간 속의 커뮤니티다</a:t>
            </a:r>
            <a:endParaRPr lang="en-US" altLang="ko-KR" dirty="0"/>
          </a:p>
          <a:p>
            <a:pPr lvl="1"/>
            <a:r>
              <a:rPr lang="ko-KR" altLang="en-US" dirty="0"/>
              <a:t>커뮤니티</a:t>
            </a:r>
            <a:r>
              <a:rPr lang="en-US" altLang="ko-KR" dirty="0"/>
              <a:t>(community</a:t>
            </a:r>
            <a:r>
              <a:rPr lang="en-US" altLang="ko-KR" dirty="0" smtClean="0"/>
              <a:t>)</a:t>
            </a:r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1-12] </a:t>
            </a:r>
            <a:r>
              <a:rPr lang="ko-KR" altLang="en-US" sz="1500" dirty="0" err="1" smtClean="0"/>
              <a:t>모바일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연동 커뮤니티 사이트</a:t>
            </a:r>
            <a:endParaRPr lang="en-US" altLang="ko-KR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279473" y="2348880"/>
            <a:ext cx="4399329" cy="2520280"/>
            <a:chOff x="279473" y="2348880"/>
            <a:chExt cx="4399329" cy="2520280"/>
          </a:xfrm>
        </p:grpSpPr>
        <p:sp>
          <p:nvSpPr>
            <p:cNvPr id="6" name="TextBox 5"/>
            <p:cNvSpPr txBox="1"/>
            <p:nvPr/>
          </p:nvSpPr>
          <p:spPr>
            <a:xfrm>
              <a:off x="279473" y="4592161"/>
              <a:ext cx="39324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소셜</a:t>
              </a:r>
              <a:r>
                <a:rPr lang="ko-KR" altLang="en-US" sz="1200" b="1" dirty="0" smtClean="0">
                  <a:latin typeface="+mn-ea"/>
                  <a:ea typeface="+mn-ea"/>
                </a:rPr>
                <a:t> 네트워크 서비스 웹 사이트인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트위터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5362" name="Picture 2" descr="D:\강의교안\1장_img\1장_img\ch01-26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5536" y="2348880"/>
              <a:ext cx="4283266" cy="22322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</p:grpSp>
      <p:grpSp>
        <p:nvGrpSpPr>
          <p:cNvPr id="13" name="그룹 12"/>
          <p:cNvGrpSpPr/>
          <p:nvPr/>
        </p:nvGrpSpPr>
        <p:grpSpPr>
          <a:xfrm>
            <a:off x="4860032" y="2348880"/>
            <a:ext cx="3888432" cy="4237440"/>
            <a:chOff x="4860032" y="1916831"/>
            <a:chExt cx="3888432" cy="4237440"/>
          </a:xfrm>
        </p:grpSpPr>
        <p:sp>
          <p:nvSpPr>
            <p:cNvPr id="9" name="TextBox 8"/>
            <p:cNvSpPr txBox="1"/>
            <p:nvPr/>
          </p:nvSpPr>
          <p:spPr>
            <a:xfrm>
              <a:off x="4860032" y="5877272"/>
              <a:ext cx="20217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1-27]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모바일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트위터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  <p:pic>
          <p:nvPicPr>
            <p:cNvPr id="15363" name="Picture 3" descr="D:\강의교안\1장_img\1장_img\ch01-27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32040" y="1916831"/>
              <a:ext cx="3816424" cy="399710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708242"/>
          </a:xfrm>
        </p:spPr>
        <p:txBody>
          <a:bodyPr/>
          <a:lstStyle/>
          <a:p>
            <a:r>
              <a:rPr lang="ko-KR" altLang="en-US" dirty="0" smtClean="0"/>
              <a:t>웹은 표현과 감상의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웹은 여러 가지 기능과 목적을 달성할 수 있는 무한한 매체다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사이트를 통하여 새로운 표현을 시도하고 감상하는 웹 등장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1-13] </a:t>
            </a:r>
            <a:r>
              <a:rPr lang="ko-KR" altLang="en-US" sz="1500" dirty="0" smtClean="0"/>
              <a:t>표현과 새로운 시도를 적용한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515190" y="2632938"/>
            <a:ext cx="5937130" cy="4108430"/>
            <a:chOff x="1515190" y="2564904"/>
            <a:chExt cx="5937130" cy="4108430"/>
          </a:xfrm>
        </p:grpSpPr>
        <p:pic>
          <p:nvPicPr>
            <p:cNvPr id="16386" name="Picture 2" descr="D:\강의교안\1장_img\1장_img\ch01-2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19672" y="2564904"/>
              <a:ext cx="5832648" cy="385355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515190" y="6396335"/>
              <a:ext cx="2336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1-28] ID10100 Between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3"/>
          </a:xfrm>
        </p:spPr>
        <p:txBody>
          <a:bodyPr/>
          <a:lstStyle/>
          <a:p>
            <a:r>
              <a:rPr lang="ko-KR" altLang="en-US" dirty="0" smtClean="0"/>
              <a:t>웹은 표현과 감상의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웹은 여러 가지 기능과 목적을 달성할 수 있는 무한한 매체다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1-13] </a:t>
            </a:r>
            <a:r>
              <a:rPr lang="ko-KR" altLang="en-US" sz="1500" dirty="0" smtClean="0"/>
              <a:t>표현과 새로운 시도를 적용한 사이트</a:t>
            </a:r>
            <a:endParaRPr lang="ko-KR" altLang="en-US" sz="15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682424" y="2287905"/>
            <a:ext cx="2545120" cy="1839459"/>
            <a:chOff x="682424" y="2204864"/>
            <a:chExt cx="2545120" cy="1839459"/>
          </a:xfrm>
        </p:grpSpPr>
        <p:sp>
          <p:nvSpPr>
            <p:cNvPr id="5" name="TextBox 4"/>
            <p:cNvSpPr txBox="1"/>
            <p:nvPr/>
          </p:nvSpPr>
          <p:spPr>
            <a:xfrm>
              <a:off x="682424" y="3767324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1-29] ID10100 Between ①</a:t>
              </a:r>
            </a:p>
          </p:txBody>
        </p:sp>
        <p:pic>
          <p:nvPicPr>
            <p:cNvPr id="17410" name="Picture 2" descr="D:\강의교안\1장_img\1장_img\ch01-29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5701" y="2204864"/>
              <a:ext cx="2376264" cy="1567772"/>
            </a:xfrm>
            <a:prstGeom prst="rect">
              <a:avLst/>
            </a:prstGeom>
            <a:noFill/>
          </p:spPr>
        </p:pic>
      </p:grpSp>
      <p:grpSp>
        <p:nvGrpSpPr>
          <p:cNvPr id="17" name="그룹 16"/>
          <p:cNvGrpSpPr/>
          <p:nvPr/>
        </p:nvGrpSpPr>
        <p:grpSpPr>
          <a:xfrm>
            <a:off x="3275856" y="2287906"/>
            <a:ext cx="2545120" cy="1837934"/>
            <a:chOff x="3275856" y="2204865"/>
            <a:chExt cx="2545120" cy="1837934"/>
          </a:xfrm>
        </p:grpSpPr>
        <p:pic>
          <p:nvPicPr>
            <p:cNvPr id="17411" name="Picture 3" descr="D:\강의교안\1장_img\1장_img\ch01-30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7988" y="2204865"/>
              <a:ext cx="2376264" cy="156777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3275856" y="3765800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1-30] ID10100 Between ②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868144" y="2287906"/>
            <a:ext cx="2545120" cy="1861174"/>
            <a:chOff x="5868144" y="2204865"/>
            <a:chExt cx="2545120" cy="1861174"/>
          </a:xfrm>
        </p:grpSpPr>
        <p:pic>
          <p:nvPicPr>
            <p:cNvPr id="17412" name="Picture 4" descr="D:\강의교안\1장_img\1장_img\ch01-3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60276" y="2204865"/>
              <a:ext cx="2356140" cy="1569600"/>
            </a:xfrm>
            <a:prstGeom prst="rect">
              <a:avLst/>
            </a:prstGeom>
            <a:noFill/>
          </p:spPr>
        </p:pic>
        <p:sp>
          <p:nvSpPr>
            <p:cNvPr id="13" name="TextBox 12"/>
            <p:cNvSpPr txBox="1"/>
            <p:nvPr/>
          </p:nvSpPr>
          <p:spPr>
            <a:xfrm>
              <a:off x="5868144" y="3789040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1-31] ID10100 Between ③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18768" y="4219930"/>
            <a:ext cx="3228846" cy="2376263"/>
            <a:chOff x="1018768" y="4149081"/>
            <a:chExt cx="3228846" cy="2376263"/>
          </a:xfrm>
        </p:grpSpPr>
        <p:pic>
          <p:nvPicPr>
            <p:cNvPr id="17413" name="Picture 5" descr="D:\강의교안\1장_img\1장_img\ch01-3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15615" y="4149081"/>
              <a:ext cx="3131999" cy="2088000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1018768" y="6248345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1-32] ID10100 Between ④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283968" y="4219929"/>
            <a:ext cx="3240360" cy="2377423"/>
            <a:chOff x="4283968" y="4149080"/>
            <a:chExt cx="3240360" cy="2377423"/>
          </a:xfrm>
        </p:grpSpPr>
        <p:pic>
          <p:nvPicPr>
            <p:cNvPr id="17414" name="Picture 6" descr="D:\강의교안\1장_img\1장_img\ch01-33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355976" y="4149080"/>
              <a:ext cx="3168352" cy="2088765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4283968" y="6249504"/>
              <a:ext cx="25451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1-33] ID10100 Between ⑤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93700" y="1285875"/>
            <a:ext cx="8358188" cy="51435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/>
              <a:t> </a:t>
            </a:r>
            <a:r>
              <a:rPr lang="ko-KR" altLang="en-US" dirty="0" smtClean="0"/>
              <a:t>웹 사이트의 역할</a:t>
            </a:r>
            <a:endParaRPr dirty="0" smtClean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dirty="0" smtClean="0"/>
              <a:t> </a:t>
            </a:r>
            <a:r>
              <a:rPr lang="ko-KR" altLang="en-US" dirty="0" smtClean="0"/>
              <a:t>좋은 웹 사이트의 요건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512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>
                <a:solidFill>
                  <a:srgbClr val="FFFFFF"/>
                </a:solidFill>
              </a:rPr>
              <a:t>목 차</a:t>
            </a:r>
            <a:endParaRPr lang="ko-KR" altLang="en-US" sz="3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다음의 기능을 가진 사이트의 사례를 찾아보자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 전달을 목적으로 하는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홍보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광고를 목적으로 하는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엔터테인먼트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 학습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온라인 상거래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커뮤니티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표현과 새로운 시도를 적용한 웹 사이트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위에서 열거하지 않은 또 다른 웹의 기능과 역할을 알아보고</a:t>
            </a:r>
            <a:r>
              <a:rPr lang="en-US" altLang="ko-KR" dirty="0" smtClean="0"/>
              <a:t>,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그 사례를 찾아보자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4"/>
          </a:xfrm>
        </p:spPr>
        <p:txBody>
          <a:bodyPr/>
          <a:lstStyle/>
          <a:p>
            <a:r>
              <a:rPr lang="ko-KR" altLang="en-US" dirty="0" smtClean="0"/>
              <a:t>사이트의 유용성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웹 사이튼 쓸모</a:t>
            </a:r>
            <a:r>
              <a:rPr lang="en-US" altLang="ko-KR" dirty="0" smtClean="0"/>
              <a:t>(</a:t>
            </a:r>
            <a:r>
              <a:rPr lang="ko-KR" altLang="en-US" dirty="0" smtClean="0"/>
              <a:t>유용성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있어야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개인에 따라 각기 다르게 적용되나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사이트가 가지고 있는 기능이나 내용의 유용성을 의미함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1-14] </a:t>
            </a:r>
            <a:r>
              <a:rPr lang="ko-KR" altLang="en-US" sz="1500" dirty="0" smtClean="0"/>
              <a:t>유용한 정보와 기능을 제공하는 필수 사이트</a:t>
            </a:r>
            <a:endParaRPr lang="ko-KR" altLang="en-US" sz="1500" dirty="0"/>
          </a:p>
        </p:txBody>
      </p:sp>
      <p:grpSp>
        <p:nvGrpSpPr>
          <p:cNvPr id="7" name="그룹 6"/>
          <p:cNvGrpSpPr/>
          <p:nvPr/>
        </p:nvGrpSpPr>
        <p:grpSpPr>
          <a:xfrm>
            <a:off x="1644839" y="2924944"/>
            <a:ext cx="5375433" cy="3669764"/>
            <a:chOff x="1356807" y="2924944"/>
            <a:chExt cx="5375433" cy="3669764"/>
          </a:xfrm>
        </p:grpSpPr>
        <p:pic>
          <p:nvPicPr>
            <p:cNvPr id="18434" name="Picture 2" descr="D:\강의교안\1장_img\1장_img\ch01-34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75656" y="2924944"/>
              <a:ext cx="5256584" cy="342265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356807" y="6317709"/>
              <a:ext cx="19399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지식 </a:t>
              </a:r>
              <a:r>
                <a:rPr lang="en-US" altLang="ko-KR" sz="1200" b="1" dirty="0" smtClean="0">
                  <a:latin typeface="+mn-ea"/>
                  <a:ea typeface="+mn-ea"/>
                </a:rPr>
                <a:t>IN </a:t>
              </a:r>
              <a:r>
                <a:rPr lang="ko-KR" altLang="en-US" sz="1200" b="1" dirty="0" smtClean="0">
                  <a:latin typeface="+mn-ea"/>
                  <a:ea typeface="+mn-ea"/>
                </a:rPr>
                <a:t>검색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4933751" cy="4156513"/>
          </a:xfrm>
        </p:spPr>
        <p:txBody>
          <a:bodyPr/>
          <a:lstStyle/>
          <a:p>
            <a:r>
              <a:rPr lang="ko-KR" altLang="en-US" dirty="0" smtClean="0"/>
              <a:t>양질의 </a:t>
            </a:r>
            <a:r>
              <a:rPr lang="ko-KR" altLang="en-US" dirty="0" err="1" smtClean="0"/>
              <a:t>콘텐츠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양질의 </a:t>
            </a:r>
            <a:r>
              <a:rPr lang="ko-KR" altLang="en-US" dirty="0" err="1" smtClean="0"/>
              <a:t>콘텐츠와</a:t>
            </a:r>
            <a:r>
              <a:rPr lang="ko-KR" altLang="en-US" dirty="0" smtClean="0"/>
              <a:t> 정기적인 업데이트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사용자로부터 지속적인 방문을 약속하는 것은 사용자가 필요로 하는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의미함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좋은 </a:t>
            </a:r>
            <a:r>
              <a:rPr lang="ko-KR" altLang="en-US" dirty="0" err="1" smtClean="0"/>
              <a:t>콘텐츠란</a:t>
            </a:r>
            <a:r>
              <a:rPr lang="ko-KR" altLang="en-US" dirty="0" smtClean="0"/>
              <a:t> 웹 사이트의 목적과 사용자를 정확하게 파악하고 그들의 요구에 부응하며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나아가 그들을 리드할 수 있는 내용을 제시하는 것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1-15] </a:t>
            </a:r>
            <a:r>
              <a:rPr lang="ko-KR" altLang="en-US" sz="1500" dirty="0" smtClean="0"/>
              <a:t>양질의 </a:t>
            </a:r>
            <a:r>
              <a:rPr lang="ko-KR" altLang="en-US" sz="1500" dirty="0" err="1" smtClean="0"/>
              <a:t>콘텐츠로</a:t>
            </a:r>
            <a:r>
              <a:rPr lang="ko-KR" altLang="en-US" sz="1500" dirty="0" smtClean="0"/>
              <a:t> 네티즌에게 호응을 얻은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5076056" y="1184543"/>
            <a:ext cx="3987877" cy="5340801"/>
            <a:chOff x="5042515" y="1196752"/>
            <a:chExt cx="3987877" cy="5340801"/>
          </a:xfrm>
        </p:grpSpPr>
        <p:pic>
          <p:nvPicPr>
            <p:cNvPr id="19458" name="Picture 2" descr="D:\강의교안\1장_img\1장_img\ch01-35.bmp"/>
            <p:cNvPicPr>
              <a:picLocks noChangeAspect="1" noChangeArrowheads="1"/>
            </p:cNvPicPr>
            <p:nvPr/>
          </p:nvPicPr>
          <p:blipFill>
            <a:blip r:embed="rId2" cstate="print"/>
            <a:srcRect l="8792" r="6827"/>
            <a:stretch>
              <a:fillRect/>
            </a:stretch>
          </p:blipFill>
          <p:spPr bwMode="auto">
            <a:xfrm>
              <a:off x="5148064" y="1196752"/>
              <a:ext cx="3882328" cy="510879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042515" y="6260554"/>
              <a:ext cx="17940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1-35] DC inside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사용의 편의성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인터페이스와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시스템의 편의성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수많은 페이지 사이에서 길을 잃지 않고 가장 빠르게 원하는 정보를 찾을 수 있도록 도와줌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매체의 특성으로 인해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웹 사이트에서 더욱 중요함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편의성을 높이기 위한 요소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정교한 구조 설계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다양한 경로로 접근할 수 있는 </a:t>
            </a:r>
            <a:r>
              <a:rPr lang="ko-KR" altLang="en-US" dirty="0" err="1" smtClean="0"/>
              <a:t>네비게이션</a:t>
            </a:r>
            <a:r>
              <a:rPr lang="ko-KR" altLang="en-US" dirty="0" smtClean="0"/>
              <a:t> 시스템과 검색 엔진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직관적인 인터페이스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한번에 알 수 있는 </a:t>
            </a:r>
            <a:r>
              <a:rPr lang="ko-KR" altLang="en-US" dirty="0" err="1" smtClean="0"/>
              <a:t>레이블링</a:t>
            </a:r>
            <a:r>
              <a:rPr lang="ko-KR" altLang="en-US" dirty="0" smtClean="0"/>
              <a:t> 시스템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844146"/>
          </a:xfrm>
        </p:spPr>
        <p:txBody>
          <a:bodyPr/>
          <a:lstStyle/>
          <a:p>
            <a:r>
              <a:rPr lang="ko-KR" altLang="en-US" dirty="0" smtClean="0"/>
              <a:t>사용의 편의성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1-16] </a:t>
            </a:r>
            <a:r>
              <a:rPr lang="ko-KR" altLang="en-US" sz="1500" dirty="0" smtClean="0"/>
              <a:t>편의성을 중요하게 생각한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475656" y="1916831"/>
            <a:ext cx="5760640" cy="4021416"/>
            <a:chOff x="1475656" y="1916831"/>
            <a:chExt cx="5760640" cy="4021416"/>
          </a:xfrm>
        </p:grpSpPr>
        <p:pic>
          <p:nvPicPr>
            <p:cNvPr id="20482" name="Picture 2" descr="D:\강의교안\1장_img\1장_img\ch01-36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547664" y="1916831"/>
              <a:ext cx="5688632" cy="374777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475656" y="5661248"/>
              <a:ext cx="29995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1-36]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패틱닷컴</a:t>
              </a:r>
              <a:r>
                <a:rPr lang="ko-KR" altLang="en-US" sz="1200" b="1" dirty="0" smtClean="0">
                  <a:latin typeface="+mn-ea"/>
                  <a:ea typeface="+mn-ea"/>
                </a:rPr>
                <a:t> 쇼핑몰의 장바구니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564226"/>
          </a:xfrm>
        </p:spPr>
        <p:txBody>
          <a:bodyPr/>
          <a:lstStyle/>
          <a:p>
            <a:r>
              <a:rPr lang="ko-KR" altLang="en-US" dirty="0" smtClean="0"/>
              <a:t>사이트의 신뢰성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안정적인 시스템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철저한 유지보수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신속한 업데이트</a:t>
            </a:r>
            <a:r>
              <a:rPr lang="en-US" altLang="ko-KR" dirty="0"/>
              <a:t> </a:t>
            </a:r>
            <a:r>
              <a:rPr lang="ko-KR" altLang="en-US" dirty="0" smtClean="0"/>
              <a:t>및 개인 정보의 보호나 보안 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1-17] </a:t>
            </a:r>
            <a:r>
              <a:rPr lang="ko-KR" altLang="en-US" sz="1500" dirty="0" smtClean="0"/>
              <a:t>신뢰성을 중요하게 생각한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123728" y="2564904"/>
            <a:ext cx="5184576" cy="4021415"/>
            <a:chOff x="1835696" y="2564904"/>
            <a:chExt cx="5184576" cy="4021415"/>
          </a:xfrm>
        </p:grpSpPr>
        <p:pic>
          <p:nvPicPr>
            <p:cNvPr id="21506" name="Picture 2" descr="D:\강의교안\1장_img\1장_img\ch01-37.bmp"/>
            <p:cNvPicPr>
              <a:picLocks noChangeAspect="1" noChangeArrowheads="1"/>
            </p:cNvPicPr>
            <p:nvPr/>
          </p:nvPicPr>
          <p:blipFill>
            <a:blip r:embed="rId2" cstate="print"/>
            <a:srcRect r="17494"/>
            <a:stretch>
              <a:fillRect/>
            </a:stretch>
          </p:blipFill>
          <p:spPr bwMode="auto">
            <a:xfrm>
              <a:off x="1907704" y="2564904"/>
              <a:ext cx="5112568" cy="375458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835696" y="6309320"/>
              <a:ext cx="17139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1-37] </a:t>
              </a:r>
              <a:r>
                <a:rPr lang="ko-KR" altLang="en-US" sz="1200" b="1" dirty="0" smtClean="0">
                  <a:latin typeface="+mn-ea"/>
                  <a:ea typeface="+mn-ea"/>
                </a:rPr>
                <a:t>국민은행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2356314"/>
          </a:xfrm>
        </p:spPr>
        <p:txBody>
          <a:bodyPr/>
          <a:lstStyle/>
          <a:p>
            <a:r>
              <a:rPr lang="ko-KR" altLang="en-US" dirty="0" smtClean="0"/>
              <a:t>시각적 즐거움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시각적 </a:t>
            </a:r>
            <a:r>
              <a:rPr lang="ko-KR" altLang="en-US" dirty="0" err="1" smtClean="0"/>
              <a:t>아이덴티티</a:t>
            </a:r>
            <a:r>
              <a:rPr lang="en-US" altLang="ko-KR" dirty="0" smtClean="0"/>
              <a:t>(identity)</a:t>
            </a:r>
          </a:p>
          <a:p>
            <a:pPr lvl="2"/>
            <a:r>
              <a:rPr lang="ko-KR" altLang="en-US" dirty="0" smtClean="0"/>
              <a:t>시각 디자인은 그 사이트의 인상을 결정짓는 중요한 요인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감성적인 만족감뿐만 아니라 차별성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기억도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선호도 등을 제고함과 동시에 사이트에 강력한 시각적 </a:t>
            </a:r>
            <a:r>
              <a:rPr lang="ko-KR" altLang="en-US" dirty="0" err="1" smtClean="0"/>
              <a:t>아이덴티티를</a:t>
            </a:r>
            <a:r>
              <a:rPr lang="ko-KR" altLang="en-US" dirty="0" smtClean="0"/>
              <a:t> 부여함으로써 브랜드 이미지를 형성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1-18] </a:t>
            </a:r>
            <a:r>
              <a:rPr lang="ko-KR" altLang="en-US" sz="1500" dirty="0" smtClean="0"/>
              <a:t>감성적인 만족을 주어 브랜드 이미지를 형성한 사이트</a:t>
            </a:r>
            <a:endParaRPr lang="ko-KR" altLang="en-US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217591" y="3356993"/>
            <a:ext cx="4138385" cy="3178992"/>
            <a:chOff x="361607" y="3356993"/>
            <a:chExt cx="4138385" cy="3178992"/>
          </a:xfrm>
        </p:grpSpPr>
        <p:pic>
          <p:nvPicPr>
            <p:cNvPr id="22530" name="Picture 2" descr="D:\강의교안\1장_img\1장_img\ch01-3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544" y="3356993"/>
              <a:ext cx="4032448" cy="291949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361607" y="6258986"/>
              <a:ext cx="15712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1-38] MOMA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99992" y="3429000"/>
            <a:ext cx="2232248" cy="2290920"/>
            <a:chOff x="4499992" y="3429000"/>
            <a:chExt cx="2232248" cy="2290920"/>
          </a:xfrm>
        </p:grpSpPr>
        <p:pic>
          <p:nvPicPr>
            <p:cNvPr id="22531" name="Picture 3" descr="D:\강의교안\1장_img\1장_img\ch01-39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99992" y="3429000"/>
              <a:ext cx="2232248" cy="2016224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4728208" y="5442921"/>
              <a:ext cx="1779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1-39] MOMA ①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804248" y="3429000"/>
            <a:ext cx="2160240" cy="2290920"/>
            <a:chOff x="6804248" y="3429000"/>
            <a:chExt cx="2160240" cy="2290920"/>
          </a:xfrm>
        </p:grpSpPr>
        <p:pic>
          <p:nvPicPr>
            <p:cNvPr id="22532" name="Picture 4" descr="D:\강의교안\1장_img\1장_img\ch01-4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3429000"/>
              <a:ext cx="2160240" cy="2016000"/>
            </a:xfrm>
            <a:prstGeom prst="rect">
              <a:avLst/>
            </a:prstGeom>
            <a:noFill/>
          </p:spPr>
        </p:pic>
        <p:sp>
          <p:nvSpPr>
            <p:cNvPr id="10" name="TextBox 9"/>
            <p:cNvSpPr txBox="1"/>
            <p:nvPr/>
          </p:nvSpPr>
          <p:spPr>
            <a:xfrm>
              <a:off x="6997032" y="5442921"/>
              <a:ext cx="17796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1-40] MOMA 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err="1" smtClean="0"/>
              <a:t>흥미성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발길을 유도하고 붙잡아 둘 수 있는 중요한 요소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1-19] </a:t>
            </a:r>
            <a:r>
              <a:rPr lang="ko-KR" altLang="en-US" sz="1500" dirty="0" smtClean="0"/>
              <a:t>오락적인 요소를 접목시킨 학습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489337" y="2276872"/>
            <a:ext cx="5674951" cy="4320480"/>
            <a:chOff x="1331640" y="2204864"/>
            <a:chExt cx="5674951" cy="4320480"/>
          </a:xfrm>
        </p:grpSpPr>
        <p:pic>
          <p:nvPicPr>
            <p:cNvPr id="23554" name="Picture 2" descr="D:\강의교안\1장_img\1장_img\ch01-41.bmp"/>
            <p:cNvPicPr>
              <a:picLocks noChangeAspect="1" noChangeArrowheads="1"/>
            </p:cNvPicPr>
            <p:nvPr/>
          </p:nvPicPr>
          <p:blipFill>
            <a:blip r:embed="rId2" cstate="print"/>
            <a:srcRect l="13165" r="12424"/>
            <a:stretch>
              <a:fillRect/>
            </a:stretch>
          </p:blipFill>
          <p:spPr bwMode="auto">
            <a:xfrm>
              <a:off x="1981200" y="2204864"/>
              <a:ext cx="4463008" cy="40324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331640" y="6248345"/>
              <a:ext cx="56749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1-41]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게임팡팡</a:t>
              </a:r>
              <a:r>
                <a:rPr lang="en-US" altLang="ko-KR" sz="1200" b="1" dirty="0" smtClean="0">
                  <a:latin typeface="+mn-ea"/>
                  <a:ea typeface="+mn-ea"/>
                </a:rPr>
                <a:t>, </a:t>
              </a:r>
              <a:r>
                <a:rPr lang="ko-KR" altLang="en-US" sz="1200" b="1" dirty="0" smtClean="0">
                  <a:latin typeface="+mn-ea"/>
                  <a:ea typeface="+mn-ea"/>
                </a:rPr>
                <a:t>재미채널 등의 오락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콘텐츠를</a:t>
              </a:r>
              <a:r>
                <a:rPr lang="ko-KR" altLang="en-US" sz="1200" b="1" dirty="0" smtClean="0">
                  <a:latin typeface="+mn-ea"/>
                  <a:ea typeface="+mn-ea"/>
                </a:rPr>
                <a:t> 접목시킨 유아 학습 사이트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276194"/>
          </a:xfrm>
        </p:spPr>
        <p:txBody>
          <a:bodyPr/>
          <a:lstStyle/>
          <a:p>
            <a:r>
              <a:rPr lang="ko-KR" altLang="en-US" dirty="0" smtClean="0"/>
              <a:t>사용자의 참여 유도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게시판이나 커뮤니티의 활성화를 통하여 사용자의 참여 유도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1-20] </a:t>
            </a:r>
            <a:r>
              <a:rPr lang="ko-KR" altLang="en-US" sz="1500" dirty="0" smtClean="0"/>
              <a:t>사용자의 참여를 유도하는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53324" y="2204864"/>
            <a:ext cx="8467148" cy="4273996"/>
            <a:chOff x="353324" y="2204864"/>
            <a:chExt cx="8467148" cy="4273996"/>
          </a:xfrm>
        </p:grpSpPr>
        <p:pic>
          <p:nvPicPr>
            <p:cNvPr id="24578" name="Picture 2" descr="D:\강의교안\1장_img\1장_img\ch01-42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3324" y="2204864"/>
              <a:ext cx="8467148" cy="4104456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2253120" y="6201861"/>
              <a:ext cx="46570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1-42] </a:t>
              </a:r>
              <a:r>
                <a:rPr lang="ko-KR" altLang="en-US" sz="1200" b="1" dirty="0" smtClean="0">
                  <a:latin typeface="+mn-ea"/>
                  <a:ea typeface="+mn-ea"/>
                </a:rPr>
                <a:t>사용자의 의견과 정보를 교환할 수 있는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콘텐츠</a:t>
              </a:r>
              <a:r>
                <a:rPr lang="ko-KR" altLang="en-US" sz="1200" b="1" dirty="0" smtClean="0">
                  <a:latin typeface="+mn-ea"/>
                  <a:ea typeface="+mn-ea"/>
                </a:rPr>
                <a:t> 모음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1996274"/>
          </a:xfrm>
        </p:spPr>
        <p:txBody>
          <a:bodyPr/>
          <a:lstStyle/>
          <a:p>
            <a:r>
              <a:rPr lang="ko-KR" altLang="en-US" dirty="0" smtClean="0"/>
              <a:t>개인화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개별 고개의 취향과 필요를 반영한 개인화된 서비스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서비스의 궁극적인 목표는 고객 만족으로 귀결되며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전 영역에 걸쳐 웹 사이트를 활성화하는 주요 요인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1-21] </a:t>
            </a:r>
            <a:r>
              <a:rPr lang="ko-KR" altLang="en-US" sz="1500" dirty="0" smtClean="0"/>
              <a:t>개인화된 서비스를 제공하는 사이트</a:t>
            </a:r>
            <a:endParaRPr lang="ko-KR" altLang="en-US" sz="1500" dirty="0"/>
          </a:p>
        </p:txBody>
      </p:sp>
      <p:grpSp>
        <p:nvGrpSpPr>
          <p:cNvPr id="6" name="그룹 5"/>
          <p:cNvGrpSpPr/>
          <p:nvPr/>
        </p:nvGrpSpPr>
        <p:grpSpPr>
          <a:xfrm>
            <a:off x="2051720" y="2924944"/>
            <a:ext cx="4924551" cy="3589367"/>
            <a:chOff x="1663673" y="2924944"/>
            <a:chExt cx="4924551" cy="3589367"/>
          </a:xfrm>
        </p:grpSpPr>
        <p:pic>
          <p:nvPicPr>
            <p:cNvPr id="256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63688" y="2924944"/>
              <a:ext cx="4824536" cy="32880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63673" y="6237312"/>
              <a:ext cx="30540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1-43]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벅스뮤직의</a:t>
              </a:r>
              <a:r>
                <a:rPr lang="ko-KR" altLang="en-US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마이앨범</a:t>
              </a:r>
              <a:r>
                <a:rPr lang="ko-KR" altLang="en-US" sz="1200" b="1" dirty="0" smtClean="0">
                  <a:latin typeface="+mn-ea"/>
                  <a:ea typeface="+mn-ea"/>
                </a:rPr>
                <a:t> 페이지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Preview</a:t>
            </a:r>
            <a:endParaRPr lang="ko-KR" altLang="en-US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214313" y="928688"/>
            <a:ext cx="8715375" cy="5668664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월드 </a:t>
            </a:r>
            <a:r>
              <a:rPr lang="ko-KR" altLang="en-US" dirty="0" err="1" smtClean="0"/>
              <a:t>와이드</a:t>
            </a:r>
            <a:r>
              <a:rPr lang="ko-KR" altLang="en-US" dirty="0" smtClean="0"/>
              <a:t> 웹 </a:t>
            </a:r>
            <a:r>
              <a:rPr lang="en-US" altLang="ko-KR" dirty="0" smtClean="0"/>
              <a:t>(www, World Wide Web)</a:t>
            </a:r>
            <a:endParaRPr lang="en-US" altLang="ko-KR" dirty="0"/>
          </a:p>
          <a:p>
            <a:pPr lvl="1">
              <a:defRPr/>
            </a:pPr>
            <a:r>
              <a:rPr lang="ko-KR" altLang="en-US" dirty="0" smtClean="0"/>
              <a:t>세계</a:t>
            </a:r>
            <a:r>
              <a:rPr lang="en-US" altLang="ko-KR" dirty="0"/>
              <a:t> </a:t>
            </a:r>
            <a:r>
              <a:rPr lang="ko-KR" altLang="en-US" dirty="0" smtClean="0"/>
              <a:t>규모의 거미집 또는 거미집 모양의 망</a:t>
            </a:r>
            <a:endParaRPr dirty="0"/>
          </a:p>
          <a:p>
            <a:pPr lvl="2">
              <a:defRPr/>
            </a:pPr>
            <a:r>
              <a:rPr lang="ko-KR" altLang="en-US" dirty="0" smtClean="0"/>
              <a:t>하이퍼텍스트</a:t>
            </a:r>
            <a:r>
              <a:rPr lang="en-US" altLang="ko-KR" dirty="0" smtClean="0"/>
              <a:t>(hypertext) </a:t>
            </a:r>
            <a:r>
              <a:rPr lang="ko-KR" altLang="en-US" dirty="0" smtClean="0"/>
              <a:t>기능을 통해 인터넷 상에 분산된 온갖 종류의 정보를 통일된 방법으로 찾아볼 수 있게 해주는 광역 정보 서비스 및 소프트웨어</a:t>
            </a:r>
            <a:endParaRPr lang="en-US" altLang="ko-KR" dirty="0" smtClean="0"/>
          </a:p>
          <a:p>
            <a:pPr lvl="2">
              <a:defRPr/>
            </a:pPr>
            <a:endParaRPr lang="en-US" altLang="ko-KR" dirty="0" smtClean="0"/>
          </a:p>
          <a:p>
            <a:pPr lvl="1">
              <a:defRPr/>
            </a:pPr>
            <a:r>
              <a:rPr lang="ko-KR" altLang="en-US" dirty="0" smtClean="0"/>
              <a:t>웹 정보</a:t>
            </a:r>
            <a:endParaRPr lang="en-US" altLang="ko-KR" dirty="0"/>
          </a:p>
          <a:p>
            <a:pPr lvl="2">
              <a:defRPr/>
            </a:pPr>
            <a:r>
              <a:rPr lang="ko-KR" altLang="en-US" dirty="0" smtClean="0"/>
              <a:t>웹 서버</a:t>
            </a:r>
            <a:r>
              <a:rPr lang="en-US" altLang="ko-KR" dirty="0" smtClean="0"/>
              <a:t>(web server)</a:t>
            </a:r>
            <a:r>
              <a:rPr lang="ko-KR" altLang="en-US" dirty="0" smtClean="0"/>
              <a:t>라고 하는 컴퓨터 내에서 하이퍼텍스트 형식으로 작성되어 홈페이지</a:t>
            </a:r>
            <a:r>
              <a:rPr lang="en-US" altLang="ko-KR" dirty="0" smtClean="0"/>
              <a:t>(home page)</a:t>
            </a:r>
            <a:r>
              <a:rPr lang="ko-KR" altLang="en-US" dirty="0" smtClean="0"/>
              <a:t>단위로 관리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링크</a:t>
            </a:r>
            <a:r>
              <a:rPr lang="en-US" altLang="ko-KR" dirty="0" smtClean="0"/>
              <a:t>(link)</a:t>
            </a:r>
            <a:r>
              <a:rPr lang="ko-KR" altLang="en-US" dirty="0"/>
              <a:t> </a:t>
            </a:r>
            <a:r>
              <a:rPr lang="ko-KR" altLang="en-US" dirty="0" smtClean="0"/>
              <a:t>정보에 의해 인터넷상에 분산되어 있는 세계 각지의 하이퍼텍스트와 연결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하이퍼텍스트 생성 언어</a:t>
            </a:r>
            <a:r>
              <a:rPr lang="en-US" altLang="ko-KR" dirty="0" smtClean="0"/>
              <a:t>(HTML)</a:t>
            </a:r>
            <a:r>
              <a:rPr lang="ko-KR" altLang="en-US" dirty="0" smtClean="0"/>
              <a:t>를 사용하여 하이퍼텍스트를 작성</a:t>
            </a:r>
            <a:endParaRPr lang="en-US" altLang="ko-KR" dirty="0"/>
          </a:p>
          <a:p>
            <a:pPr lvl="2">
              <a:defRPr/>
            </a:pPr>
            <a:r>
              <a:rPr lang="ko-KR" altLang="en-US" dirty="0" smtClean="0"/>
              <a:t>클라이언트와 웹 서버 통신 프로토콜은 하이퍼텍스트 전송 규약</a:t>
            </a:r>
            <a:r>
              <a:rPr lang="en-US" altLang="ko-KR" dirty="0" smtClean="0"/>
              <a:t>(HTTP)</a:t>
            </a:r>
            <a:r>
              <a:rPr lang="ko-KR" altLang="en-US" dirty="0" smtClean="0"/>
              <a:t>을 사용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accent3">
                <a:lumMod val="20000"/>
                <a:lumOff val="80000"/>
              </a:schemeClr>
            </a:gs>
            <a:gs pos="100000">
              <a:schemeClr val="tx2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02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좋은 웹 사이트의 요건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실습 과제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좋은 요건을 가진 웹 사이트의 사례를 찾아보고 그 이유를 설명해보자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유용한 정보와 기능을 제공하는 필수적인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양질의 </a:t>
            </a:r>
            <a:r>
              <a:rPr lang="ko-KR" altLang="en-US" dirty="0" err="1" smtClean="0"/>
              <a:t>콘텐츠로</a:t>
            </a:r>
            <a:r>
              <a:rPr lang="ko-KR" altLang="en-US" dirty="0" smtClean="0"/>
              <a:t> 네티즌에게 호응을 얻은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편의성이 중요한 웹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신뢰성이 중요한 웹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감성적인 만족을 주어 브랜드 이미지를 형성시킨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오락적인 요소를 접목시킨 흥미 있는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참여를 유도하는 커뮤니티 사이트의 사례와 이유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개인화된 서비스를 제공하는 사이트의 사례와 이유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2285984" y="4286256"/>
            <a:ext cx="5929354" cy="785819"/>
          </a:xfrm>
          <a:ln>
            <a:miter lim="800000"/>
            <a:headEnd/>
            <a:tailEnd/>
          </a:ln>
          <a:extLst/>
        </p:spPr>
        <p:txBody>
          <a:bodyPr/>
          <a:lstStyle/>
          <a:p>
            <a:pPr algn="ctr" eaLnBrk="1" hangingPunct="1">
              <a:defRPr/>
            </a:pPr>
            <a:r>
              <a:rPr lang="en-US" altLang="ko-KR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333300"/>
                </a:soli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/>
                <a:ea typeface="돋움" pitchFamily="50" charset="-127"/>
              </a:rPr>
              <a:t>Thank You</a:t>
            </a:r>
            <a:endParaRPr lang="ko-KR" altLang="en-US" dirty="0"/>
          </a:p>
        </p:txBody>
      </p:sp>
      <p:sp>
        <p:nvSpPr>
          <p:cNvPr id="36867" name="내용 개체 틀 3"/>
          <p:cNvSpPr>
            <a:spLocks noGrp="1"/>
          </p:cNvSpPr>
          <p:nvPr>
            <p:ph sz="quarter" idx="10"/>
          </p:nvPr>
        </p:nvSpPr>
        <p:spPr>
          <a:xfrm>
            <a:off x="1519238" y="5133975"/>
            <a:ext cx="6715125" cy="500063"/>
          </a:xfrm>
        </p:spPr>
        <p:txBody>
          <a:bodyPr/>
          <a:lstStyle/>
          <a:p>
            <a:pPr marL="0" indent="0" eaLnBrk="1" hangingPunct="1"/>
            <a:r>
              <a:rPr lang="ko-KR" altLang="en-US" dirty="0" smtClean="0"/>
              <a:t>웹 기획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성공적인 웹사이트의 첫 번째 조건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Preview</a:t>
            </a:r>
            <a:endParaRPr lang="ko-KR" altLang="en-US" dirty="0" smtClean="0"/>
          </a:p>
        </p:txBody>
      </p:sp>
      <p:sp>
        <p:nvSpPr>
          <p:cNvPr id="7171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88"/>
            <a:ext cx="8715375" cy="5643562"/>
          </a:xfrm>
        </p:spPr>
        <p:txBody>
          <a:bodyPr/>
          <a:lstStyle/>
          <a:p>
            <a:pPr>
              <a:defRPr/>
            </a:pPr>
            <a:r>
              <a:rPr lang="ko-KR" altLang="en-US" dirty="0" smtClean="0"/>
              <a:t>웹 사이트 </a:t>
            </a:r>
            <a:r>
              <a:rPr lang="en-US" altLang="ko-KR" dirty="0" smtClean="0"/>
              <a:t>(Web Site)</a:t>
            </a:r>
            <a:endParaRPr lang="en-US" dirty="0" smtClean="0"/>
          </a:p>
          <a:p>
            <a:pPr lvl="1">
              <a:defRPr/>
            </a:pPr>
            <a:r>
              <a:rPr lang="ko-KR" altLang="en-US" dirty="0" smtClean="0"/>
              <a:t>인터넷 사용자에게 필요한 정보를 언제든지 제공할 수 있도록 웹 서버에 정보를 저장해놓은 집합체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smtClean="0"/>
              <a:t>웹 서버에 접속 후 특정 웹 사이트를 이용하여 정보 검색 및 쇼핑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음악 듣기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업무 등 다양한 서비스를 이용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err="1" smtClean="0"/>
              <a:t>스마트폰의</a:t>
            </a:r>
            <a:r>
              <a:rPr lang="ko-KR" altLang="en-US" dirty="0" smtClean="0"/>
              <a:t> 출시 이후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통한 웹 서핑 가능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err="1" smtClean="0"/>
              <a:t>유비쿼터스</a:t>
            </a:r>
            <a:r>
              <a:rPr lang="en-US" altLang="ko-KR" dirty="0" smtClean="0"/>
              <a:t>(ubiquitous) </a:t>
            </a:r>
            <a:r>
              <a:rPr lang="ko-KR" altLang="en-US" dirty="0" smtClean="0"/>
              <a:t>환경에서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통해 언제</a:t>
            </a:r>
            <a:r>
              <a:rPr lang="en-US" altLang="ko-KR" dirty="0"/>
              <a:t>(anytime), </a:t>
            </a:r>
            <a:r>
              <a:rPr lang="ko-KR" altLang="en-US" dirty="0"/>
              <a:t>어디서나</a:t>
            </a:r>
            <a:r>
              <a:rPr lang="en-US" altLang="ko-KR" dirty="0"/>
              <a:t>(anywhere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여러 가지 역할을 수행할 수 있는 매체로 진화</a:t>
            </a: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 smtClean="0"/>
          </a:p>
        </p:txBody>
      </p:sp>
      <p:sp>
        <p:nvSpPr>
          <p:cNvPr id="8195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88"/>
            <a:ext cx="8715375" cy="5643562"/>
          </a:xfrm>
        </p:spPr>
        <p:txBody>
          <a:bodyPr/>
          <a:lstStyle/>
          <a:p>
            <a:r>
              <a:rPr lang="ko-KR" altLang="en-US" dirty="0" smtClean="0"/>
              <a:t>웹은 정보 전달 매체다</a:t>
            </a:r>
            <a:endParaRPr lang="en-US" dirty="0"/>
          </a:p>
          <a:p>
            <a:pPr lvl="1"/>
            <a:r>
              <a:rPr lang="ko-KR" altLang="en-US" dirty="0" smtClean="0"/>
              <a:t>정보 전달 사이트의 분류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종합 검색 포털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분야별 전문적인 정보를 제공해주는 사이트</a:t>
            </a:r>
            <a:endParaRPr lang="en-US" altLang="ko-KR" dirty="0" smtClean="0"/>
          </a:p>
          <a:p>
            <a:pPr lvl="2"/>
            <a:endParaRPr lang="en-US" dirty="0"/>
          </a:p>
          <a:p>
            <a:pPr lvl="1"/>
            <a:r>
              <a:rPr lang="ko-KR" altLang="en-US" dirty="0" smtClean="0"/>
              <a:t>종합 검색 포털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확산에 기여한 가장 대표적인 웹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유형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키워드</a:t>
            </a:r>
            <a:r>
              <a:rPr lang="en-US" altLang="ko-KR" dirty="0" smtClean="0"/>
              <a:t>(keyword) </a:t>
            </a:r>
            <a:r>
              <a:rPr lang="ko-KR" altLang="en-US" dirty="0" smtClean="0"/>
              <a:t>입력 검색 방식과 </a:t>
            </a:r>
            <a:r>
              <a:rPr lang="ko-KR" altLang="en-US" dirty="0" err="1" smtClean="0"/>
              <a:t>디렉토리</a:t>
            </a:r>
            <a:r>
              <a:rPr lang="en-US" altLang="ko-KR" dirty="0" smtClean="0"/>
              <a:t>(directory)</a:t>
            </a:r>
            <a:r>
              <a:rPr lang="ko-KR" altLang="en-US" dirty="0" smtClean="0"/>
              <a:t> 방식으로 나뉨</a:t>
            </a:r>
            <a:endParaRPr lang="en-US" altLang="ko-KR" dirty="0" smtClean="0"/>
          </a:p>
          <a:p>
            <a:pPr lvl="4"/>
            <a:r>
              <a:rPr lang="ko-KR" altLang="en-US" dirty="0" err="1" smtClean="0"/>
              <a:t>디렉토리</a:t>
            </a:r>
            <a:r>
              <a:rPr lang="ko-KR" altLang="en-US" dirty="0" smtClean="0"/>
              <a:t> 검색 시스템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인터넷에 존재하는 무수히 많은 사이트를 사람들이 직접 일일이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분류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평가하여 체계적으로 정리해놓은 검색 도구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검색 기술의 발달에 따라 점점 사라지고 있는 추세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스마트폰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SmartPhone</a:t>
            </a:r>
            <a:r>
              <a:rPr lang="en-US" altLang="ko-KR" dirty="0" smtClean="0"/>
              <a:t>) </a:t>
            </a:r>
            <a:r>
              <a:rPr lang="ko-KR" altLang="en-US" dirty="0" smtClean="0"/>
              <a:t>출시 이후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검색 시스템을 사용한 정보 검색이 늘고 있음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1"/>
            <a:ext cx="8715375" cy="988161"/>
          </a:xfrm>
        </p:spPr>
        <p:txBody>
          <a:bodyPr/>
          <a:lstStyle/>
          <a:p>
            <a:r>
              <a:rPr lang="ko-KR" altLang="en-US" dirty="0"/>
              <a:t>웹은 정보 전달 매체다</a:t>
            </a:r>
            <a:endParaRPr lang="en-US" altLang="ko-KR" dirty="0"/>
          </a:p>
          <a:p>
            <a:pPr lvl="1"/>
            <a:r>
              <a:rPr lang="ko-KR" altLang="en-US" dirty="0" smtClean="0"/>
              <a:t>종합 검색 포털 사이트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1701718" y="3284984"/>
            <a:ext cx="5462570" cy="3373343"/>
            <a:chOff x="1701718" y="3284984"/>
            <a:chExt cx="5462570" cy="3373343"/>
          </a:xfrm>
        </p:grpSpPr>
        <p:pic>
          <p:nvPicPr>
            <p:cNvPr id="1027" name="Picture 3" descr="D:\강의교안\1장_img\1장_img\ch01-02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835696" y="3284984"/>
              <a:ext cx="5328592" cy="30713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1701718" y="6381328"/>
              <a:ext cx="2294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1-2]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디렉토리</a:t>
              </a:r>
              <a:r>
                <a:rPr lang="ko-KR" altLang="en-US" sz="1200" b="1" dirty="0" smtClean="0">
                  <a:latin typeface="+mn-ea"/>
                  <a:ea typeface="+mn-ea"/>
                </a:rPr>
                <a:t> 검색 방식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925376" y="1916832"/>
            <a:ext cx="4486010" cy="1285111"/>
            <a:chOff x="1925376" y="1916832"/>
            <a:chExt cx="4486010" cy="1285111"/>
          </a:xfrm>
        </p:grpSpPr>
        <p:pic>
          <p:nvPicPr>
            <p:cNvPr id="1026" name="Picture 2" descr="D:\강의교안\1장_img\1장_img\ch01-01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1916832"/>
              <a:ext cx="4359666" cy="100811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925376" y="2924944"/>
              <a:ext cx="2502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1-1] </a:t>
              </a:r>
              <a:r>
                <a:rPr lang="ko-KR" altLang="en-US" sz="1200" b="1" dirty="0" smtClean="0">
                  <a:latin typeface="+mn-ea"/>
                  <a:ea typeface="+mn-ea"/>
                </a:rPr>
                <a:t>키워드 입력 검색 방식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웹은 정보 전달 매체다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뉴스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신문 사이트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뉴미디어</a:t>
            </a:r>
            <a:r>
              <a:rPr lang="en-US" altLang="ko-KR" dirty="0" smtClean="0"/>
              <a:t>(New Media) </a:t>
            </a:r>
            <a:r>
              <a:rPr lang="ko-KR" altLang="en-US" dirty="0" smtClean="0"/>
              <a:t>시대의 사업 전략으로 인터넷 서비스의 구축과 운용에 경영 역량을 집중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웹의 특성인 상대적으로 저렴하고 간편한 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신속한 업데이트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지속적인 인터넷 독자층의 확산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독자들과의 쌍방향 커뮤니케이션 활성화 등의 다양한 이점 때문에 가속화되고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인터넷 신문은 독자적인 기획과 전략으로 전문화되고 특화된 새로운 매체로 발전하고 있음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각종 심층 분석 기사와 기획 보도로 틈새 시장 공략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지면 제약이 없고 기사 제공의 과정이 간단하며 실시간으로 업데이트 할 수 있는 장점을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기사를 출고와 동시에 여과 없이 공급하는 새로운 독자 영역으로 확장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독자가 기사 </a:t>
            </a:r>
            <a:r>
              <a:rPr lang="ko-KR" altLang="en-US" dirty="0" err="1" smtClean="0"/>
              <a:t>콘텐츠를</a:t>
            </a:r>
            <a:r>
              <a:rPr lang="ko-KR" altLang="en-US" dirty="0" smtClean="0"/>
              <a:t> 만들어 공급할 수 있는 채널을 제공함으로써 독자의 참여를 이끌어내며 공급자와 수요자 간의 상호작용이 더욱 활발해질 수 있도록 도움</a:t>
            </a:r>
            <a:endParaRPr lang="en-US" altLang="ko-KR" dirty="0"/>
          </a:p>
          <a:p>
            <a:pPr lvl="2"/>
            <a:r>
              <a:rPr lang="ko-KR" altLang="en-US" dirty="0" smtClean="0"/>
              <a:t>다양한 </a:t>
            </a:r>
            <a:r>
              <a:rPr lang="ko-KR" altLang="en-US" dirty="0" err="1" smtClean="0"/>
              <a:t>콘텐츠와</a:t>
            </a:r>
            <a:r>
              <a:rPr lang="ko-KR" altLang="en-US" dirty="0" smtClean="0"/>
              <a:t> 개인화된 맞춤 서비스를 통해 포털 사이트화 되고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정보의 깊이와 차별성을 동시에 추구</a:t>
            </a:r>
            <a:endParaRPr lang="en-US" altLang="ko-KR" dirty="0" smtClean="0"/>
          </a:p>
          <a:p>
            <a:pPr lvl="4"/>
            <a:r>
              <a:rPr lang="ko-KR" altLang="en-US" dirty="0" smtClean="0"/>
              <a:t>전문 정보 영역으로 자회사 및 각종 자매지와 연계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01 </a:t>
            </a:r>
            <a:r>
              <a:rPr lang="ko-KR" altLang="en-US" dirty="0" smtClean="0">
                <a:solidFill>
                  <a:srgbClr val="FCE9AF"/>
                </a:solidFill>
                <a:latin typeface="HY헤드라인M" pitchFamily="18" charset="-127"/>
                <a:ea typeface="HY헤드라인M" pitchFamily="18" charset="-127"/>
              </a:rPr>
              <a:t>웹 사이트의 역할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214313" y="928670"/>
            <a:ext cx="8715375" cy="1348201"/>
          </a:xfrm>
        </p:spPr>
        <p:txBody>
          <a:bodyPr/>
          <a:lstStyle/>
          <a:p>
            <a:r>
              <a:rPr lang="ko-KR" altLang="en-US" dirty="0"/>
              <a:t>웹은 정보 전달 매체다</a:t>
            </a:r>
            <a:endParaRPr lang="en-US" altLang="ko-KR" dirty="0"/>
          </a:p>
          <a:p>
            <a:pPr lvl="1"/>
            <a:r>
              <a:rPr lang="ko-KR" altLang="en-US" dirty="0"/>
              <a:t>뉴스</a:t>
            </a:r>
            <a:r>
              <a:rPr lang="en-US" altLang="ko-KR" dirty="0"/>
              <a:t>/</a:t>
            </a:r>
            <a:r>
              <a:rPr lang="ko-KR" altLang="en-US" dirty="0"/>
              <a:t>신문 </a:t>
            </a:r>
            <a:r>
              <a:rPr lang="ko-KR" altLang="en-US" dirty="0" smtClean="0"/>
              <a:t>사이트</a:t>
            </a:r>
            <a:endParaRPr lang="en-US" altLang="ko-KR" dirty="0" smtClean="0"/>
          </a:p>
          <a:p>
            <a:pPr lvl="2">
              <a:buNone/>
            </a:pPr>
            <a:r>
              <a:rPr lang="en-US" altLang="ko-KR" sz="1500" dirty="0" smtClean="0"/>
              <a:t>[</a:t>
            </a:r>
            <a:r>
              <a:rPr lang="ko-KR" altLang="en-US" sz="1500" dirty="0" smtClean="0"/>
              <a:t>사례 </a:t>
            </a:r>
            <a:r>
              <a:rPr lang="en-US" altLang="ko-KR" sz="1500" dirty="0" smtClean="0"/>
              <a:t>1-1] </a:t>
            </a:r>
            <a:r>
              <a:rPr lang="ko-KR" altLang="en-US" sz="1500" dirty="0" smtClean="0"/>
              <a:t>정보 전달을 목적으로 하는 포털 사이트</a:t>
            </a:r>
            <a:endParaRPr lang="en-US" altLang="ko-KR" sz="1500" dirty="0"/>
          </a:p>
        </p:txBody>
      </p:sp>
      <p:grpSp>
        <p:nvGrpSpPr>
          <p:cNvPr id="8" name="그룹 7"/>
          <p:cNvGrpSpPr/>
          <p:nvPr/>
        </p:nvGrpSpPr>
        <p:grpSpPr>
          <a:xfrm>
            <a:off x="899592" y="2312289"/>
            <a:ext cx="3924115" cy="4285063"/>
            <a:chOff x="1175679" y="2348880"/>
            <a:chExt cx="3924115" cy="4285063"/>
          </a:xfrm>
        </p:grpSpPr>
        <p:pic>
          <p:nvPicPr>
            <p:cNvPr id="2050" name="Picture 2" descr="D:\강의교안\1장_img\1장_img\ch01-03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59632" y="2348880"/>
              <a:ext cx="3840162" cy="40195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175679" y="6356944"/>
              <a:ext cx="2964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1-3]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대표적인 포털 사이트 </a:t>
              </a:r>
              <a:r>
                <a:rPr lang="ko-KR" altLang="en-US" sz="1200" b="1" dirty="0" err="1" smtClean="0">
                  <a:latin typeface="+mn-ea"/>
                  <a:ea typeface="+mn-ea"/>
                </a:rPr>
                <a:t>네이버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86144" y="980728"/>
            <a:ext cx="3778344" cy="5738559"/>
            <a:chOff x="5186144" y="980728"/>
            <a:chExt cx="3778344" cy="5738559"/>
          </a:xfrm>
        </p:grpSpPr>
        <p:pic>
          <p:nvPicPr>
            <p:cNvPr id="2051" name="Picture 3" descr="D:\강의교안\1장_img\1장_img\ch01-04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92080" y="980728"/>
              <a:ext cx="3672408" cy="545641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5186144" y="6442288"/>
              <a:ext cx="36343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[</a:t>
              </a:r>
              <a:r>
                <a:rPr lang="ko-KR" altLang="en-US" sz="1200" b="1" dirty="0" smtClean="0">
                  <a:latin typeface="+mn-ea"/>
                  <a:ea typeface="+mn-ea"/>
                </a:rPr>
                <a:t>그림 </a:t>
              </a:r>
              <a:r>
                <a:rPr lang="en-US" altLang="ko-KR" sz="1200" b="1" dirty="0" smtClean="0">
                  <a:latin typeface="+mn-ea"/>
                  <a:ea typeface="+mn-ea"/>
                </a:rPr>
                <a:t>1-4] </a:t>
              </a:r>
              <a:r>
                <a:rPr lang="ko-KR" altLang="en-US" sz="1200" b="1" dirty="0" smtClean="0">
                  <a:latin typeface="+mn-ea"/>
                  <a:ea typeface="+mn-ea"/>
                </a:rPr>
                <a:t>대표적인 종합 일간지 사이트 조선일보</a:t>
              </a:r>
              <a:endParaRPr lang="en-US" altLang="ko-KR" sz="1200" b="1" dirty="0" smtClean="0"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한빛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Office\Templates\디자인\자연.pot</Template>
  <TotalTime>6591</TotalTime>
  <Words>2056</Words>
  <Application>Microsoft Office PowerPoint</Application>
  <PresentationFormat>화면 슬라이드 쇼(4:3)</PresentationFormat>
  <Paragraphs>294</Paragraphs>
  <Slides>41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한빛마스터</vt:lpstr>
      <vt:lpstr>웹이란 무엇인가</vt:lpstr>
      <vt:lpstr>PowerPoint 프레젠테이션</vt:lpstr>
      <vt:lpstr>목 차</vt:lpstr>
      <vt:lpstr>Preview</vt:lpstr>
      <vt:lpstr>Preview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01 웹 사이트의 역할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02 좋은 웹 사이트의 요건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cryptosigs</dc:creator>
  <cp:lastModifiedBy>Hiya</cp:lastModifiedBy>
  <cp:revision>366</cp:revision>
  <dcterms:created xsi:type="dcterms:W3CDTF">1601-01-01T00:00:00Z</dcterms:created>
  <dcterms:modified xsi:type="dcterms:W3CDTF">2012-01-28T07:15:55Z</dcterms:modified>
</cp:coreProperties>
</file>